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7"/>
  </p:notesMasterIdLst>
  <p:sldIdLst>
    <p:sldId id="256" r:id="rId2"/>
    <p:sldId id="262" r:id="rId3"/>
    <p:sldId id="261" r:id="rId4"/>
    <p:sldId id="266" r:id="rId5"/>
    <p:sldId id="267" r:id="rId6"/>
    <p:sldId id="264" r:id="rId7"/>
    <p:sldId id="265" r:id="rId8"/>
    <p:sldId id="269" r:id="rId9"/>
    <p:sldId id="271" r:id="rId10"/>
    <p:sldId id="272" r:id="rId11"/>
    <p:sldId id="273" r:id="rId12"/>
    <p:sldId id="274" r:id="rId13"/>
    <p:sldId id="270" r:id="rId14"/>
    <p:sldId id="275" r:id="rId15"/>
    <p:sldId id="26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15D"/>
    <a:srgbClr val="F4F92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89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9EE107-A5FB-41C4-9EF1-1CC153B68B3F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061F91D-8548-4FCB-A021-DD835A272F0F}">
      <dgm:prSet phldrT="[Text]" custT="1"/>
      <dgm:spPr/>
      <dgm:t>
        <a:bodyPr/>
        <a:lstStyle/>
        <a:p>
          <a:r>
            <a:rPr lang="cs-CZ" sz="2000" b="1" dirty="0" smtClean="0"/>
            <a:t>Téma sady: Neživá příroda</a:t>
          </a:r>
          <a:endParaRPr lang="cs-CZ" sz="2000" b="1" dirty="0"/>
        </a:p>
      </dgm:t>
    </dgm:pt>
    <dgm:pt modelId="{964A7552-04A1-426D-AC2F-6455AE0A46FC}" type="parTrans" cxnId="{B8C92B4A-9E16-4C6D-8583-A1CEC081E720}">
      <dgm:prSet/>
      <dgm:spPr/>
      <dgm:t>
        <a:bodyPr/>
        <a:lstStyle/>
        <a:p>
          <a:endParaRPr lang="cs-CZ" sz="1100" b="1"/>
        </a:p>
      </dgm:t>
    </dgm:pt>
    <dgm:pt modelId="{CD2629B0-CE06-4C37-BA3E-EB383F625F73}" type="sibTrans" cxnId="{B8C92B4A-9E16-4C6D-8583-A1CEC081E720}">
      <dgm:prSet/>
      <dgm:spPr/>
      <dgm:t>
        <a:bodyPr/>
        <a:lstStyle/>
        <a:p>
          <a:endParaRPr lang="cs-CZ" sz="1100" b="1"/>
        </a:p>
      </dgm:t>
    </dgm:pt>
    <dgm:pt modelId="{60B5D622-D348-4384-9EFA-863CA4F7B7A3}">
      <dgm:prSet phldrT="[Text]" custT="1"/>
      <dgm:spPr/>
      <dgm:t>
        <a:bodyPr/>
        <a:lstStyle/>
        <a:p>
          <a:r>
            <a:rPr lang="cs-CZ" sz="2000" b="1" dirty="0" smtClean="0"/>
            <a:t>Název: </a:t>
          </a:r>
          <a:r>
            <a:rPr lang="cs-CZ" sz="2000" b="0" dirty="0" smtClean="0"/>
            <a:t>VY_32_INOVACE_HVĚZDY_SOUHVĚZDÍ_GALAXIE</a:t>
          </a:r>
          <a:endParaRPr lang="cs-CZ" sz="2000" dirty="0" smtClean="0"/>
        </a:p>
      </dgm:t>
    </dgm:pt>
    <dgm:pt modelId="{74CB5370-34BA-43B8-AB66-1E3510545B42}" type="parTrans" cxnId="{DF849492-EC0F-41C4-9A01-844E1A834E31}">
      <dgm:prSet/>
      <dgm:spPr/>
      <dgm:t>
        <a:bodyPr/>
        <a:lstStyle/>
        <a:p>
          <a:endParaRPr lang="cs-CZ" sz="1100" b="1"/>
        </a:p>
      </dgm:t>
    </dgm:pt>
    <dgm:pt modelId="{5895C10F-262B-4EFF-A7FE-F20237FEAECB}" type="sibTrans" cxnId="{DF849492-EC0F-41C4-9A01-844E1A834E31}">
      <dgm:prSet/>
      <dgm:spPr/>
      <dgm:t>
        <a:bodyPr/>
        <a:lstStyle/>
        <a:p>
          <a:endParaRPr lang="cs-CZ" sz="1100" b="1"/>
        </a:p>
      </dgm:t>
    </dgm:pt>
    <dgm:pt modelId="{A83A7CFB-B411-4357-9641-4A8443F73655}">
      <dgm:prSet phldrT="[Text]" custT="1"/>
      <dgm:spPr/>
      <dgm:t>
        <a:bodyPr/>
        <a:lstStyle/>
        <a:p>
          <a:r>
            <a:rPr lang="cs-CZ" sz="2000" b="1" dirty="0" smtClean="0"/>
            <a:t>Autor: Mgr. Miluše </a:t>
          </a:r>
          <a:r>
            <a:rPr lang="cs-CZ" sz="2000" b="1" dirty="0" err="1" smtClean="0"/>
            <a:t>Senetová</a:t>
          </a:r>
          <a:endParaRPr lang="cs-CZ" sz="2000" b="1" dirty="0" smtClean="0"/>
        </a:p>
      </dgm:t>
    </dgm:pt>
    <dgm:pt modelId="{F3C4A836-23AC-4E41-B6D6-51221E7E6743}" type="sibTrans" cxnId="{F3146557-2E3C-46DA-A4FD-8B230B837C60}">
      <dgm:prSet/>
      <dgm:spPr/>
      <dgm:t>
        <a:bodyPr/>
        <a:lstStyle/>
        <a:p>
          <a:endParaRPr lang="cs-CZ" sz="1100" b="1"/>
        </a:p>
      </dgm:t>
    </dgm:pt>
    <dgm:pt modelId="{97616D95-5DD7-4F6A-B2B9-47EBAD36AF82}" type="parTrans" cxnId="{F3146557-2E3C-46DA-A4FD-8B230B837C60}">
      <dgm:prSet/>
      <dgm:spPr/>
      <dgm:t>
        <a:bodyPr/>
        <a:lstStyle/>
        <a:p>
          <a:endParaRPr lang="cs-CZ" sz="1100" b="1"/>
        </a:p>
      </dgm:t>
    </dgm:pt>
    <dgm:pt modelId="{E392F34A-E55D-43D5-AEDD-49027298B816}">
      <dgm:prSet phldrT="[Text]" custT="1"/>
      <dgm:spPr/>
      <dgm:t>
        <a:bodyPr/>
        <a:lstStyle/>
        <a:p>
          <a:r>
            <a:rPr lang="cs-CZ" sz="2000" b="1" dirty="0" smtClean="0"/>
            <a:t>Číslo projektu: </a:t>
          </a:r>
          <a:r>
            <a:rPr lang="cs-CZ" sz="2000" dirty="0" smtClean="0"/>
            <a:t>CZ.1.07/1.4.00/21.3315</a:t>
          </a:r>
          <a:endParaRPr lang="cs-CZ" sz="2000" b="1" dirty="0"/>
        </a:p>
      </dgm:t>
    </dgm:pt>
    <dgm:pt modelId="{BC40F3DB-7514-4A20-8E05-98AEEC263C22}" type="parTrans" cxnId="{85DD460C-C999-4113-86D0-07CE61C390A7}">
      <dgm:prSet/>
      <dgm:spPr/>
      <dgm:t>
        <a:bodyPr/>
        <a:lstStyle/>
        <a:p>
          <a:endParaRPr lang="cs-CZ"/>
        </a:p>
      </dgm:t>
    </dgm:pt>
    <dgm:pt modelId="{9093FE33-FB2C-41B0-8F18-5CB6446B7DEF}" type="sibTrans" cxnId="{85DD460C-C999-4113-86D0-07CE61C390A7}">
      <dgm:prSet/>
      <dgm:spPr/>
      <dgm:t>
        <a:bodyPr/>
        <a:lstStyle/>
        <a:p>
          <a:endParaRPr lang="cs-CZ"/>
        </a:p>
      </dgm:t>
    </dgm:pt>
    <dgm:pt modelId="{8D78E2D7-18A7-41DD-9962-57B3FE2BEBDD}">
      <dgm:prSet/>
      <dgm:spPr/>
      <dgm:t>
        <a:bodyPr/>
        <a:lstStyle/>
        <a:p>
          <a:r>
            <a:rPr lang="cs-CZ" b="1" dirty="0" smtClean="0"/>
            <a:t>Datum/období: listopad 2013</a:t>
          </a:r>
          <a:endParaRPr lang="cs-CZ" b="1" dirty="0"/>
        </a:p>
      </dgm:t>
    </dgm:pt>
    <dgm:pt modelId="{7010D3F4-D5D1-4966-89A1-DF5353CA0871}" type="parTrans" cxnId="{15F5E694-5784-48A5-A635-B8CBDBFD6748}">
      <dgm:prSet/>
      <dgm:spPr/>
      <dgm:t>
        <a:bodyPr/>
        <a:lstStyle/>
        <a:p>
          <a:endParaRPr lang="cs-CZ"/>
        </a:p>
      </dgm:t>
    </dgm:pt>
    <dgm:pt modelId="{377E22FB-7E54-457A-B361-770C5D7E2397}" type="sibTrans" cxnId="{15F5E694-5784-48A5-A635-B8CBDBFD6748}">
      <dgm:prSet/>
      <dgm:spPr/>
      <dgm:t>
        <a:bodyPr/>
        <a:lstStyle/>
        <a:p>
          <a:endParaRPr lang="cs-CZ"/>
        </a:p>
      </dgm:t>
    </dgm:pt>
    <dgm:pt modelId="{A6F0E638-0CDE-4E1F-BB57-10C18463C623}">
      <dgm:prSet/>
      <dgm:spPr/>
      <dgm:t>
        <a:bodyPr/>
        <a:lstStyle/>
        <a:p>
          <a:endParaRPr lang="cs-CZ"/>
        </a:p>
      </dgm:t>
    </dgm:pt>
    <dgm:pt modelId="{00411118-6576-416C-BD8F-DA7F795DDF12}" type="parTrans" cxnId="{A6EAC2AC-C10D-4EB4-9ADF-5A79DC737E27}">
      <dgm:prSet/>
      <dgm:spPr/>
      <dgm:t>
        <a:bodyPr/>
        <a:lstStyle/>
        <a:p>
          <a:endParaRPr lang="cs-CZ"/>
        </a:p>
      </dgm:t>
    </dgm:pt>
    <dgm:pt modelId="{5E32EA29-68D1-4F1E-9F33-DE2095689CF9}" type="sibTrans" cxnId="{A6EAC2AC-C10D-4EB4-9ADF-5A79DC737E27}">
      <dgm:prSet/>
      <dgm:spPr/>
      <dgm:t>
        <a:bodyPr/>
        <a:lstStyle/>
        <a:p>
          <a:endParaRPr lang="cs-CZ"/>
        </a:p>
      </dgm:t>
    </dgm:pt>
    <dgm:pt modelId="{9C0CD981-713F-47B3-AE2F-2963F2684A6F}" type="pres">
      <dgm:prSet presAssocID="{BA9EE107-A5FB-41C4-9EF1-1CC153B68B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96773A7D-3367-4F53-A2D2-EA5770AFFDB3}" type="pres">
      <dgm:prSet presAssocID="{BA9EE107-A5FB-41C4-9EF1-1CC153B68B3F}" presName="Name1" presStyleCnt="0"/>
      <dgm:spPr/>
      <dgm:t>
        <a:bodyPr/>
        <a:lstStyle/>
        <a:p>
          <a:endParaRPr lang="cs-CZ"/>
        </a:p>
      </dgm:t>
    </dgm:pt>
    <dgm:pt modelId="{F31B7103-6E88-4DB9-9888-CB9E0B3FEEF8}" type="pres">
      <dgm:prSet presAssocID="{BA9EE107-A5FB-41C4-9EF1-1CC153B68B3F}" presName="cycle" presStyleCnt="0"/>
      <dgm:spPr/>
      <dgm:t>
        <a:bodyPr/>
        <a:lstStyle/>
        <a:p>
          <a:endParaRPr lang="cs-CZ"/>
        </a:p>
      </dgm:t>
    </dgm:pt>
    <dgm:pt modelId="{F7A92DE4-3445-4B9B-AF3D-F2DA6F69C25D}" type="pres">
      <dgm:prSet presAssocID="{BA9EE107-A5FB-41C4-9EF1-1CC153B68B3F}" presName="srcNode" presStyleLbl="node1" presStyleIdx="0" presStyleCnt="5"/>
      <dgm:spPr/>
      <dgm:t>
        <a:bodyPr/>
        <a:lstStyle/>
        <a:p>
          <a:endParaRPr lang="cs-CZ"/>
        </a:p>
      </dgm:t>
    </dgm:pt>
    <dgm:pt modelId="{EF104B90-7E69-4918-A202-E6F91FC6E413}" type="pres">
      <dgm:prSet presAssocID="{BA9EE107-A5FB-41C4-9EF1-1CC153B68B3F}" presName="conn" presStyleLbl="parChTrans1D2" presStyleIdx="0" presStyleCnt="1" custLinFactNeighborX="4205" custLinFactNeighborY="804"/>
      <dgm:spPr/>
      <dgm:t>
        <a:bodyPr/>
        <a:lstStyle/>
        <a:p>
          <a:endParaRPr lang="cs-CZ"/>
        </a:p>
      </dgm:t>
    </dgm:pt>
    <dgm:pt modelId="{F5A5022A-2B1C-4F3B-B289-BC099E9CE92F}" type="pres">
      <dgm:prSet presAssocID="{BA9EE107-A5FB-41C4-9EF1-1CC153B68B3F}" presName="extraNode" presStyleLbl="node1" presStyleIdx="0" presStyleCnt="5"/>
      <dgm:spPr/>
      <dgm:t>
        <a:bodyPr/>
        <a:lstStyle/>
        <a:p>
          <a:endParaRPr lang="cs-CZ"/>
        </a:p>
      </dgm:t>
    </dgm:pt>
    <dgm:pt modelId="{F16BA6F4-95DE-4E28-BF94-6459A70C4A6D}" type="pres">
      <dgm:prSet presAssocID="{BA9EE107-A5FB-41C4-9EF1-1CC153B68B3F}" presName="dstNode" presStyleLbl="node1" presStyleIdx="0" presStyleCnt="5"/>
      <dgm:spPr/>
      <dgm:t>
        <a:bodyPr/>
        <a:lstStyle/>
        <a:p>
          <a:endParaRPr lang="cs-CZ"/>
        </a:p>
      </dgm:t>
    </dgm:pt>
    <dgm:pt modelId="{F036299F-AF4D-4DAF-ABF5-87E8CC3FEF1B}" type="pres">
      <dgm:prSet presAssocID="{A83A7CFB-B411-4357-9641-4A8443F7365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B95986-31F6-48A6-A8D8-D04AC3BEDA92}" type="pres">
      <dgm:prSet presAssocID="{A83A7CFB-B411-4357-9641-4A8443F73655}" presName="accent_1" presStyleCnt="0"/>
      <dgm:spPr/>
      <dgm:t>
        <a:bodyPr/>
        <a:lstStyle/>
        <a:p>
          <a:endParaRPr lang="cs-CZ"/>
        </a:p>
      </dgm:t>
    </dgm:pt>
    <dgm:pt modelId="{112F553D-60C2-4CC4-948D-0369F51C4DB0}" type="pres">
      <dgm:prSet presAssocID="{A83A7CFB-B411-4357-9641-4A8443F73655}" presName="accentRepeatNode" presStyleLbl="solidFgAcc1" presStyleIdx="0" presStyleCnt="5"/>
      <dgm:spPr/>
      <dgm:t>
        <a:bodyPr/>
        <a:lstStyle/>
        <a:p>
          <a:endParaRPr lang="cs-CZ"/>
        </a:p>
      </dgm:t>
    </dgm:pt>
    <dgm:pt modelId="{A1781B13-DE10-4169-ABDE-0384026A6B34}" type="pres">
      <dgm:prSet presAssocID="{8D78E2D7-18A7-41DD-9962-57B3FE2BEBD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CD74A9-3E7B-49D7-95DD-EB8B72D6CA84}" type="pres">
      <dgm:prSet presAssocID="{8D78E2D7-18A7-41DD-9962-57B3FE2BEBDD}" presName="accent_2" presStyleCnt="0"/>
      <dgm:spPr/>
    </dgm:pt>
    <dgm:pt modelId="{2741B69B-255D-4143-BECE-5BD9035A4FC6}" type="pres">
      <dgm:prSet presAssocID="{8D78E2D7-18A7-41DD-9962-57B3FE2BEBDD}" presName="accentRepeatNode" presStyleLbl="solidFgAcc1" presStyleIdx="1" presStyleCnt="5"/>
      <dgm:spPr/>
    </dgm:pt>
    <dgm:pt modelId="{7DCEBD2C-792F-484E-9C96-926E03F540ED}" type="pres">
      <dgm:prSet presAssocID="{E392F34A-E55D-43D5-AEDD-49027298B81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391AE5-35EA-4A7F-ACFF-6E662A0BD046}" type="pres">
      <dgm:prSet presAssocID="{E392F34A-E55D-43D5-AEDD-49027298B816}" presName="accent_3" presStyleCnt="0"/>
      <dgm:spPr/>
    </dgm:pt>
    <dgm:pt modelId="{EB133F34-59A3-4639-B813-3EF5396EC28B}" type="pres">
      <dgm:prSet presAssocID="{E392F34A-E55D-43D5-AEDD-49027298B816}" presName="accentRepeatNode" presStyleLbl="solidFgAcc1" presStyleIdx="2" presStyleCnt="5"/>
      <dgm:spPr/>
      <dgm:t>
        <a:bodyPr/>
        <a:lstStyle/>
        <a:p>
          <a:endParaRPr lang="cs-CZ"/>
        </a:p>
      </dgm:t>
    </dgm:pt>
    <dgm:pt modelId="{88F378EC-C3F8-47CD-AEFF-49BA634320FB}" type="pres">
      <dgm:prSet presAssocID="{3061F91D-8548-4FCB-A021-DD835A272F0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1D6B2A-9239-4220-B9D4-EF24FF044C0E}" type="pres">
      <dgm:prSet presAssocID="{3061F91D-8548-4FCB-A021-DD835A272F0F}" presName="accent_4" presStyleCnt="0"/>
      <dgm:spPr/>
    </dgm:pt>
    <dgm:pt modelId="{A6FEC19F-0F90-4EC7-BB21-E0ADFEFFA617}" type="pres">
      <dgm:prSet presAssocID="{3061F91D-8548-4FCB-A021-DD835A272F0F}" presName="accentRepeatNode" presStyleLbl="solidFgAcc1" presStyleIdx="3" presStyleCnt="5"/>
      <dgm:spPr/>
      <dgm:t>
        <a:bodyPr/>
        <a:lstStyle/>
        <a:p>
          <a:endParaRPr lang="cs-CZ"/>
        </a:p>
      </dgm:t>
    </dgm:pt>
    <dgm:pt modelId="{CAE44C5F-81A1-4D30-8D3F-2E663ECAC700}" type="pres">
      <dgm:prSet presAssocID="{60B5D622-D348-4384-9EFA-863CA4F7B7A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3E2699-E7D5-4B6C-A824-2ED732C32228}" type="pres">
      <dgm:prSet presAssocID="{60B5D622-D348-4384-9EFA-863CA4F7B7A3}" presName="accent_5" presStyleCnt="0"/>
      <dgm:spPr/>
    </dgm:pt>
    <dgm:pt modelId="{D00E28E9-7A94-4DBE-BF47-6DC8F169B300}" type="pres">
      <dgm:prSet presAssocID="{60B5D622-D348-4384-9EFA-863CA4F7B7A3}" presName="accentRepeatNode" presStyleLbl="solidFgAcc1" presStyleIdx="4" presStyleCnt="5"/>
      <dgm:spPr/>
      <dgm:t>
        <a:bodyPr/>
        <a:lstStyle/>
        <a:p>
          <a:endParaRPr lang="cs-CZ"/>
        </a:p>
      </dgm:t>
    </dgm:pt>
  </dgm:ptLst>
  <dgm:cxnLst>
    <dgm:cxn modelId="{F6C5362C-484F-41C7-9AE2-269317B93766}" type="presOf" srcId="{60B5D622-D348-4384-9EFA-863CA4F7B7A3}" destId="{CAE44C5F-81A1-4D30-8D3F-2E663ECAC700}" srcOrd="0" destOrd="0" presId="urn:microsoft.com/office/officeart/2008/layout/VerticalCurvedList"/>
    <dgm:cxn modelId="{B8C92B4A-9E16-4C6D-8583-A1CEC081E720}" srcId="{BA9EE107-A5FB-41C4-9EF1-1CC153B68B3F}" destId="{3061F91D-8548-4FCB-A021-DD835A272F0F}" srcOrd="3" destOrd="0" parTransId="{964A7552-04A1-426D-AC2F-6455AE0A46FC}" sibTransId="{CD2629B0-CE06-4C37-BA3E-EB383F625F73}"/>
    <dgm:cxn modelId="{626A5645-578F-459D-99A1-1FBE09638A46}" type="presOf" srcId="{3061F91D-8548-4FCB-A021-DD835A272F0F}" destId="{88F378EC-C3F8-47CD-AEFF-49BA634320FB}" srcOrd="0" destOrd="0" presId="urn:microsoft.com/office/officeart/2008/layout/VerticalCurvedList"/>
    <dgm:cxn modelId="{E07D03EB-F45B-4D34-A2E6-08CFFE1498B3}" type="presOf" srcId="{F3C4A836-23AC-4E41-B6D6-51221E7E6743}" destId="{EF104B90-7E69-4918-A202-E6F91FC6E413}" srcOrd="0" destOrd="0" presId="urn:microsoft.com/office/officeart/2008/layout/VerticalCurvedList"/>
    <dgm:cxn modelId="{DF849492-EC0F-41C4-9A01-844E1A834E31}" srcId="{BA9EE107-A5FB-41C4-9EF1-1CC153B68B3F}" destId="{60B5D622-D348-4384-9EFA-863CA4F7B7A3}" srcOrd="4" destOrd="0" parTransId="{74CB5370-34BA-43B8-AB66-1E3510545B42}" sibTransId="{5895C10F-262B-4EFF-A7FE-F20237FEAECB}"/>
    <dgm:cxn modelId="{1D8FC7F3-12CA-4B2C-94F8-5FAF1F35E3AF}" type="presOf" srcId="{8D78E2D7-18A7-41DD-9962-57B3FE2BEBDD}" destId="{A1781B13-DE10-4169-ABDE-0384026A6B34}" srcOrd="0" destOrd="0" presId="urn:microsoft.com/office/officeart/2008/layout/VerticalCurvedList"/>
    <dgm:cxn modelId="{3936A9CF-6709-4BA5-9334-10996410A69F}" type="presOf" srcId="{A83A7CFB-B411-4357-9641-4A8443F73655}" destId="{F036299F-AF4D-4DAF-ABF5-87E8CC3FEF1B}" srcOrd="0" destOrd="0" presId="urn:microsoft.com/office/officeart/2008/layout/VerticalCurvedList"/>
    <dgm:cxn modelId="{B8CA4157-A852-47B0-AA7D-B35F5A2EABF2}" type="presOf" srcId="{BA9EE107-A5FB-41C4-9EF1-1CC153B68B3F}" destId="{9C0CD981-713F-47B3-AE2F-2963F2684A6F}" srcOrd="0" destOrd="0" presId="urn:microsoft.com/office/officeart/2008/layout/VerticalCurvedList"/>
    <dgm:cxn modelId="{15F5E694-5784-48A5-A635-B8CBDBFD6748}" srcId="{BA9EE107-A5FB-41C4-9EF1-1CC153B68B3F}" destId="{8D78E2D7-18A7-41DD-9962-57B3FE2BEBDD}" srcOrd="1" destOrd="0" parTransId="{7010D3F4-D5D1-4966-89A1-DF5353CA0871}" sibTransId="{377E22FB-7E54-457A-B361-770C5D7E2397}"/>
    <dgm:cxn modelId="{3E199D5D-90A7-47C8-AAA5-30638E7C7134}" type="presOf" srcId="{E392F34A-E55D-43D5-AEDD-49027298B816}" destId="{7DCEBD2C-792F-484E-9C96-926E03F540ED}" srcOrd="0" destOrd="0" presId="urn:microsoft.com/office/officeart/2008/layout/VerticalCurvedList"/>
    <dgm:cxn modelId="{85DD460C-C999-4113-86D0-07CE61C390A7}" srcId="{BA9EE107-A5FB-41C4-9EF1-1CC153B68B3F}" destId="{E392F34A-E55D-43D5-AEDD-49027298B816}" srcOrd="2" destOrd="0" parTransId="{BC40F3DB-7514-4A20-8E05-98AEEC263C22}" sibTransId="{9093FE33-FB2C-41B0-8F18-5CB6446B7DEF}"/>
    <dgm:cxn modelId="{A6EAC2AC-C10D-4EB4-9ADF-5A79DC737E27}" srcId="{E392F34A-E55D-43D5-AEDD-49027298B816}" destId="{A6F0E638-0CDE-4E1F-BB57-10C18463C623}" srcOrd="0" destOrd="0" parTransId="{00411118-6576-416C-BD8F-DA7F795DDF12}" sibTransId="{5E32EA29-68D1-4F1E-9F33-DE2095689CF9}"/>
    <dgm:cxn modelId="{8D6424C2-F7EC-4613-B5CC-761B7111CF32}" type="presOf" srcId="{A6F0E638-0CDE-4E1F-BB57-10C18463C623}" destId="{7DCEBD2C-792F-484E-9C96-926E03F540ED}" srcOrd="0" destOrd="1" presId="urn:microsoft.com/office/officeart/2008/layout/VerticalCurvedList"/>
    <dgm:cxn modelId="{F3146557-2E3C-46DA-A4FD-8B230B837C60}" srcId="{BA9EE107-A5FB-41C4-9EF1-1CC153B68B3F}" destId="{A83A7CFB-B411-4357-9641-4A8443F73655}" srcOrd="0" destOrd="0" parTransId="{97616D95-5DD7-4F6A-B2B9-47EBAD36AF82}" sibTransId="{F3C4A836-23AC-4E41-B6D6-51221E7E6743}"/>
    <dgm:cxn modelId="{F9D5C115-AAD4-4CEA-974D-D21F0DDBDA53}" type="presParOf" srcId="{9C0CD981-713F-47B3-AE2F-2963F2684A6F}" destId="{96773A7D-3367-4F53-A2D2-EA5770AFFDB3}" srcOrd="0" destOrd="0" presId="urn:microsoft.com/office/officeart/2008/layout/VerticalCurvedList"/>
    <dgm:cxn modelId="{21D95D52-1C19-4AB3-84D2-0EF511528C9A}" type="presParOf" srcId="{96773A7D-3367-4F53-A2D2-EA5770AFFDB3}" destId="{F31B7103-6E88-4DB9-9888-CB9E0B3FEEF8}" srcOrd="0" destOrd="0" presId="urn:microsoft.com/office/officeart/2008/layout/VerticalCurvedList"/>
    <dgm:cxn modelId="{912EDA34-F0DA-4876-B632-414B13BCDF35}" type="presParOf" srcId="{F31B7103-6E88-4DB9-9888-CB9E0B3FEEF8}" destId="{F7A92DE4-3445-4B9B-AF3D-F2DA6F69C25D}" srcOrd="0" destOrd="0" presId="urn:microsoft.com/office/officeart/2008/layout/VerticalCurvedList"/>
    <dgm:cxn modelId="{9778A082-ABBE-44B1-A4D6-6BDA8080533B}" type="presParOf" srcId="{F31B7103-6E88-4DB9-9888-CB9E0B3FEEF8}" destId="{EF104B90-7E69-4918-A202-E6F91FC6E413}" srcOrd="1" destOrd="0" presId="urn:microsoft.com/office/officeart/2008/layout/VerticalCurvedList"/>
    <dgm:cxn modelId="{A2A7A460-999F-41D1-BBED-E886A0EF1276}" type="presParOf" srcId="{F31B7103-6E88-4DB9-9888-CB9E0B3FEEF8}" destId="{F5A5022A-2B1C-4F3B-B289-BC099E9CE92F}" srcOrd="2" destOrd="0" presId="urn:microsoft.com/office/officeart/2008/layout/VerticalCurvedList"/>
    <dgm:cxn modelId="{B40DE0CA-0F08-4A11-9448-F74F7F557BE0}" type="presParOf" srcId="{F31B7103-6E88-4DB9-9888-CB9E0B3FEEF8}" destId="{F16BA6F4-95DE-4E28-BF94-6459A70C4A6D}" srcOrd="3" destOrd="0" presId="urn:microsoft.com/office/officeart/2008/layout/VerticalCurvedList"/>
    <dgm:cxn modelId="{1560BDC9-D10D-4FF6-BF61-CE62B9A1F2EE}" type="presParOf" srcId="{96773A7D-3367-4F53-A2D2-EA5770AFFDB3}" destId="{F036299F-AF4D-4DAF-ABF5-87E8CC3FEF1B}" srcOrd="1" destOrd="0" presId="urn:microsoft.com/office/officeart/2008/layout/VerticalCurvedList"/>
    <dgm:cxn modelId="{A5F695AD-ECDA-4AD2-A61C-A9937A3FF21E}" type="presParOf" srcId="{96773A7D-3367-4F53-A2D2-EA5770AFFDB3}" destId="{40B95986-31F6-48A6-A8D8-D04AC3BEDA92}" srcOrd="2" destOrd="0" presId="urn:microsoft.com/office/officeart/2008/layout/VerticalCurvedList"/>
    <dgm:cxn modelId="{7EE2D048-54C8-490B-A84A-E5617D342FEE}" type="presParOf" srcId="{40B95986-31F6-48A6-A8D8-D04AC3BEDA92}" destId="{112F553D-60C2-4CC4-948D-0369F51C4DB0}" srcOrd="0" destOrd="0" presId="urn:microsoft.com/office/officeart/2008/layout/VerticalCurvedList"/>
    <dgm:cxn modelId="{0C04A992-BC70-4670-B853-9DC908C62DA3}" type="presParOf" srcId="{96773A7D-3367-4F53-A2D2-EA5770AFFDB3}" destId="{A1781B13-DE10-4169-ABDE-0384026A6B34}" srcOrd="3" destOrd="0" presId="urn:microsoft.com/office/officeart/2008/layout/VerticalCurvedList"/>
    <dgm:cxn modelId="{34AE69D7-9AC3-4E08-AB73-2811860261A9}" type="presParOf" srcId="{96773A7D-3367-4F53-A2D2-EA5770AFFDB3}" destId="{65CD74A9-3E7B-49D7-95DD-EB8B72D6CA84}" srcOrd="4" destOrd="0" presId="urn:microsoft.com/office/officeart/2008/layout/VerticalCurvedList"/>
    <dgm:cxn modelId="{1F19D10E-F22C-4278-ABC9-6753E36E22E9}" type="presParOf" srcId="{65CD74A9-3E7B-49D7-95DD-EB8B72D6CA84}" destId="{2741B69B-255D-4143-BECE-5BD9035A4FC6}" srcOrd="0" destOrd="0" presId="urn:microsoft.com/office/officeart/2008/layout/VerticalCurvedList"/>
    <dgm:cxn modelId="{03045486-CA01-4129-BCB0-AFF3B6431A70}" type="presParOf" srcId="{96773A7D-3367-4F53-A2D2-EA5770AFFDB3}" destId="{7DCEBD2C-792F-484E-9C96-926E03F540ED}" srcOrd="5" destOrd="0" presId="urn:microsoft.com/office/officeart/2008/layout/VerticalCurvedList"/>
    <dgm:cxn modelId="{98D2D3E6-91E0-49C0-B332-19D8E8BB3B6B}" type="presParOf" srcId="{96773A7D-3367-4F53-A2D2-EA5770AFFDB3}" destId="{8E391AE5-35EA-4A7F-ACFF-6E662A0BD046}" srcOrd="6" destOrd="0" presId="urn:microsoft.com/office/officeart/2008/layout/VerticalCurvedList"/>
    <dgm:cxn modelId="{0516B8A3-1D61-4222-A594-82C59E5804A3}" type="presParOf" srcId="{8E391AE5-35EA-4A7F-ACFF-6E662A0BD046}" destId="{EB133F34-59A3-4639-B813-3EF5396EC28B}" srcOrd="0" destOrd="0" presId="urn:microsoft.com/office/officeart/2008/layout/VerticalCurvedList"/>
    <dgm:cxn modelId="{159D22FF-8EF4-4B0A-B3E1-0803B09A8B50}" type="presParOf" srcId="{96773A7D-3367-4F53-A2D2-EA5770AFFDB3}" destId="{88F378EC-C3F8-47CD-AEFF-49BA634320FB}" srcOrd="7" destOrd="0" presId="urn:microsoft.com/office/officeart/2008/layout/VerticalCurvedList"/>
    <dgm:cxn modelId="{18105714-E2A3-4E39-ADF7-E9DFFDBF88CC}" type="presParOf" srcId="{96773A7D-3367-4F53-A2D2-EA5770AFFDB3}" destId="{0C1D6B2A-9239-4220-B9D4-EF24FF044C0E}" srcOrd="8" destOrd="0" presId="urn:microsoft.com/office/officeart/2008/layout/VerticalCurvedList"/>
    <dgm:cxn modelId="{E812CBE5-9BB8-445F-97A2-6D966B930FEF}" type="presParOf" srcId="{0C1D6B2A-9239-4220-B9D4-EF24FF044C0E}" destId="{A6FEC19F-0F90-4EC7-BB21-E0ADFEFFA617}" srcOrd="0" destOrd="0" presId="urn:microsoft.com/office/officeart/2008/layout/VerticalCurvedList"/>
    <dgm:cxn modelId="{B4FEC76D-31E3-4652-9457-989032455C1F}" type="presParOf" srcId="{96773A7D-3367-4F53-A2D2-EA5770AFFDB3}" destId="{CAE44C5F-81A1-4D30-8D3F-2E663ECAC700}" srcOrd="9" destOrd="0" presId="urn:microsoft.com/office/officeart/2008/layout/VerticalCurvedList"/>
    <dgm:cxn modelId="{4E7C5722-7943-426E-812B-D8DA08D38D2A}" type="presParOf" srcId="{96773A7D-3367-4F53-A2D2-EA5770AFFDB3}" destId="{053E2699-E7D5-4B6C-A824-2ED732C32228}" srcOrd="10" destOrd="0" presId="urn:microsoft.com/office/officeart/2008/layout/VerticalCurvedList"/>
    <dgm:cxn modelId="{D0CE5975-1886-491C-9468-BD3DC610BB79}" type="presParOf" srcId="{053E2699-E7D5-4B6C-A824-2ED732C32228}" destId="{D00E28E9-7A94-4DBE-BF47-6DC8F169B30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04B90-7E69-4918-A202-E6F91FC6E413}">
      <dsp:nvSpPr>
        <dsp:cNvPr id="0" name=""/>
        <dsp:cNvSpPr/>
      </dsp:nvSpPr>
      <dsp:spPr>
        <a:xfrm>
          <a:off x="-3401501" y="-516033"/>
          <a:ext cx="4269065" cy="4269065"/>
        </a:xfrm>
        <a:prstGeom prst="blockArc">
          <a:avLst>
            <a:gd name="adj1" fmla="val 18900000"/>
            <a:gd name="adj2" fmla="val 2700000"/>
            <a:gd name="adj3" fmla="val 506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6299F-AF4D-4DAF-ABF5-87E8CC3FEF1B}">
      <dsp:nvSpPr>
        <dsp:cNvPr id="0" name=""/>
        <dsp:cNvSpPr/>
      </dsp:nvSpPr>
      <dsp:spPr>
        <a:xfrm>
          <a:off x="301774" y="197958"/>
          <a:ext cx="5849872" cy="396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46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Autor: Mgr. Miluše </a:t>
          </a:r>
          <a:r>
            <a:rPr lang="cs-CZ" sz="2000" b="1" kern="1200" dirty="0" err="1" smtClean="0"/>
            <a:t>Senetová</a:t>
          </a:r>
          <a:endParaRPr lang="cs-CZ" sz="2000" b="1" kern="1200" dirty="0" smtClean="0"/>
        </a:p>
      </dsp:txBody>
      <dsp:txXfrm>
        <a:off x="301774" y="197958"/>
        <a:ext cx="5849872" cy="396170"/>
      </dsp:txXfrm>
    </dsp:sp>
    <dsp:sp modelId="{112F553D-60C2-4CC4-948D-0369F51C4DB0}">
      <dsp:nvSpPr>
        <dsp:cNvPr id="0" name=""/>
        <dsp:cNvSpPr/>
      </dsp:nvSpPr>
      <dsp:spPr>
        <a:xfrm>
          <a:off x="54168" y="148437"/>
          <a:ext cx="495213" cy="495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81B13-DE10-4169-ABDE-0384026A6B34}">
      <dsp:nvSpPr>
        <dsp:cNvPr id="0" name=""/>
        <dsp:cNvSpPr/>
      </dsp:nvSpPr>
      <dsp:spPr>
        <a:xfrm>
          <a:off x="585659" y="792024"/>
          <a:ext cx="5565987" cy="396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46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Datum/období: listopad 2013</a:t>
          </a:r>
          <a:endParaRPr lang="cs-CZ" sz="2000" b="1" kern="1200" dirty="0"/>
        </a:p>
      </dsp:txBody>
      <dsp:txXfrm>
        <a:off x="585659" y="792024"/>
        <a:ext cx="5565987" cy="396170"/>
      </dsp:txXfrm>
    </dsp:sp>
    <dsp:sp modelId="{2741B69B-255D-4143-BECE-5BD9035A4FC6}">
      <dsp:nvSpPr>
        <dsp:cNvPr id="0" name=""/>
        <dsp:cNvSpPr/>
      </dsp:nvSpPr>
      <dsp:spPr>
        <a:xfrm>
          <a:off x="338052" y="742503"/>
          <a:ext cx="495213" cy="495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EBD2C-792F-484E-9C96-926E03F540ED}">
      <dsp:nvSpPr>
        <dsp:cNvPr id="0" name=""/>
        <dsp:cNvSpPr/>
      </dsp:nvSpPr>
      <dsp:spPr>
        <a:xfrm>
          <a:off x="672788" y="1386090"/>
          <a:ext cx="5478858" cy="396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461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Číslo projektu: </a:t>
          </a:r>
          <a:r>
            <a:rPr lang="cs-CZ" sz="2000" kern="1200" dirty="0" smtClean="0"/>
            <a:t>CZ.1.07/1.4.00/21.3315</a:t>
          </a:r>
          <a:endParaRPr lang="cs-CZ" sz="2000" b="1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3600" kern="1200"/>
        </a:p>
      </dsp:txBody>
      <dsp:txXfrm>
        <a:off x="672788" y="1386090"/>
        <a:ext cx="5478858" cy="396170"/>
      </dsp:txXfrm>
    </dsp:sp>
    <dsp:sp modelId="{EB133F34-59A3-4639-B813-3EF5396EC28B}">
      <dsp:nvSpPr>
        <dsp:cNvPr id="0" name=""/>
        <dsp:cNvSpPr/>
      </dsp:nvSpPr>
      <dsp:spPr>
        <a:xfrm>
          <a:off x="425182" y="1336569"/>
          <a:ext cx="495213" cy="495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378EC-C3F8-47CD-AEFF-49BA634320FB}">
      <dsp:nvSpPr>
        <dsp:cNvPr id="0" name=""/>
        <dsp:cNvSpPr/>
      </dsp:nvSpPr>
      <dsp:spPr>
        <a:xfrm>
          <a:off x="585659" y="1980156"/>
          <a:ext cx="5565987" cy="396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46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Téma sady: Neživá příroda</a:t>
          </a:r>
          <a:endParaRPr lang="cs-CZ" sz="2000" b="1" kern="1200" dirty="0"/>
        </a:p>
      </dsp:txBody>
      <dsp:txXfrm>
        <a:off x="585659" y="1980156"/>
        <a:ext cx="5565987" cy="396170"/>
      </dsp:txXfrm>
    </dsp:sp>
    <dsp:sp modelId="{A6FEC19F-0F90-4EC7-BB21-E0ADFEFFA617}">
      <dsp:nvSpPr>
        <dsp:cNvPr id="0" name=""/>
        <dsp:cNvSpPr/>
      </dsp:nvSpPr>
      <dsp:spPr>
        <a:xfrm>
          <a:off x="338052" y="1930635"/>
          <a:ext cx="495213" cy="495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44C5F-81A1-4D30-8D3F-2E663ECAC700}">
      <dsp:nvSpPr>
        <dsp:cNvPr id="0" name=""/>
        <dsp:cNvSpPr/>
      </dsp:nvSpPr>
      <dsp:spPr>
        <a:xfrm>
          <a:off x="301774" y="2574222"/>
          <a:ext cx="5849872" cy="396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46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Název: </a:t>
          </a:r>
          <a:r>
            <a:rPr lang="cs-CZ" sz="2000" b="0" kern="1200" dirty="0" smtClean="0"/>
            <a:t>VY_32_INOVACE_HVĚZDY_SOUHVĚZDÍ_GALAXIE</a:t>
          </a:r>
          <a:endParaRPr lang="cs-CZ" sz="2000" kern="1200" dirty="0" smtClean="0"/>
        </a:p>
      </dsp:txBody>
      <dsp:txXfrm>
        <a:off x="301774" y="2574222"/>
        <a:ext cx="5849872" cy="396170"/>
      </dsp:txXfrm>
    </dsp:sp>
    <dsp:sp modelId="{D00E28E9-7A94-4DBE-BF47-6DC8F169B300}">
      <dsp:nvSpPr>
        <dsp:cNvPr id="0" name=""/>
        <dsp:cNvSpPr/>
      </dsp:nvSpPr>
      <dsp:spPr>
        <a:xfrm>
          <a:off x="54168" y="2524701"/>
          <a:ext cx="495213" cy="495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676B5-40FB-4304-A515-3A9FE54A98CF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EC0E9-EDB4-4849-B798-E91ADE36F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85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3A43-DD5F-4CD2-836F-6D6D9386C738}" type="datetime1">
              <a:rPr lang="cs-CZ" smtClean="0"/>
              <a:t>19.10.2022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0F18-ADE5-4807-9373-727F3A31F4D5}" type="datetime1">
              <a:rPr lang="cs-CZ" smtClean="0"/>
              <a:t>19.10.2022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5219-191E-4AAE-B0B5-30B8DD961B52}" type="datetime1">
              <a:rPr lang="cs-CZ" smtClean="0"/>
              <a:t>19.10.2022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162F-90B9-4DEF-9207-D819C9D79576}" type="datetime1">
              <a:rPr lang="cs-CZ" smtClean="0"/>
              <a:t>19.10.2022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45C8C-67DA-4C77-B49D-1BE859F9E3C0}" type="datetime1">
              <a:rPr lang="cs-CZ" smtClean="0"/>
              <a:t>19.10.2022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3CF8-5281-4F3B-81F6-C1E9F4A02277}" type="datetime1">
              <a:rPr lang="cs-CZ" smtClean="0"/>
              <a:t>19.10.2022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32" presetClass="emph" presetSubtype="0" fill="hold" nodeType="afterEffect">
                  <p:stCondLst>
                    <p:cond delay="0"/>
                  </p:stCondLst>
                  <p:childTnLst>
                    <p:animRot by="120000">
                      <p:cBhvr>
                        <p:cTn dur="100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2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240000">
                      <p:cBhvr>
                        <p:cTn dur="200" fill="hold">
                          <p:stCondLst>
                            <p:cond delay="4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6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120000">
                      <p:cBhvr>
                        <p:cTn dur="200" fill="hold">
                          <p:stCondLst>
                            <p:cond delay="8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2">
            <p:tnLst>
              <p:par>
                <p:cTn presetID="32" presetClass="emph" presetSubtype="0" fill="hold" nodeType="afterEffect">
                  <p:stCondLst>
                    <p:cond delay="0"/>
                  </p:stCondLst>
                  <p:childTnLst>
                    <p:animRot by="120000">
                      <p:cBhvr>
                        <p:cTn dur="100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2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240000">
                      <p:cBhvr>
                        <p:cTn dur="200" fill="hold">
                          <p:stCondLst>
                            <p:cond delay="4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6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120000">
                      <p:cBhvr>
                        <p:cTn dur="200" fill="hold">
                          <p:stCondLst>
                            <p:cond delay="8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3">
            <p:tnLst>
              <p:par>
                <p:cTn presetID="32" presetClass="emph" presetSubtype="0" fill="hold" nodeType="afterEffect">
                  <p:stCondLst>
                    <p:cond delay="0"/>
                  </p:stCondLst>
                  <p:childTnLst>
                    <p:animRot by="120000">
                      <p:cBhvr>
                        <p:cTn dur="100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2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240000">
                      <p:cBhvr>
                        <p:cTn dur="200" fill="hold">
                          <p:stCondLst>
                            <p:cond delay="4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6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120000">
                      <p:cBhvr>
                        <p:cTn dur="200" fill="hold">
                          <p:stCondLst>
                            <p:cond delay="8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4">
            <p:tnLst>
              <p:par>
                <p:cTn presetID="32" presetClass="emph" presetSubtype="0" fill="hold" nodeType="afterEffect">
                  <p:stCondLst>
                    <p:cond delay="0"/>
                  </p:stCondLst>
                  <p:childTnLst>
                    <p:animRot by="120000">
                      <p:cBhvr>
                        <p:cTn dur="100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2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240000">
                      <p:cBhvr>
                        <p:cTn dur="200" fill="hold">
                          <p:stCondLst>
                            <p:cond delay="4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6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120000">
                      <p:cBhvr>
                        <p:cTn dur="200" fill="hold">
                          <p:stCondLst>
                            <p:cond delay="8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5">
            <p:tnLst>
              <p:par>
                <p:cTn presetID="32" presetClass="emph" presetSubtype="0" fill="hold" nodeType="afterEffect">
                  <p:stCondLst>
                    <p:cond delay="0"/>
                  </p:stCondLst>
                  <p:childTnLst>
                    <p:animRot by="120000">
                      <p:cBhvr>
                        <p:cTn dur="100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2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240000">
                      <p:cBhvr>
                        <p:cTn dur="200" fill="hold">
                          <p:stCondLst>
                            <p:cond delay="4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6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120000">
                      <p:cBhvr>
                        <p:cTn dur="200" fill="hold">
                          <p:stCondLst>
                            <p:cond delay="8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3C11-3421-43DA-B654-98BED68469C9}" type="datetime1">
              <a:rPr lang="cs-CZ" smtClean="0"/>
              <a:t>19.10.2022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3B6B-900B-4431-9EC9-0504992A991A}" type="datetime1">
              <a:rPr lang="cs-CZ" smtClean="0"/>
              <a:t>19.10.2022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2150-83A7-4070-B62D-DC0ED6A2A9F0}" type="datetime1">
              <a:rPr lang="cs-CZ" smtClean="0"/>
              <a:t>19.10.2022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35DF-67F5-48C1-977C-9FE9ED484D3B}" type="datetime1">
              <a:rPr lang="cs-CZ" smtClean="0"/>
              <a:t>19.10.2022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AC36-3469-4A21-BD20-3914117921E6}" type="datetime1">
              <a:rPr lang="cs-CZ" smtClean="0"/>
              <a:t>19.10.2022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E78B05B-E061-4713-9789-089775149A20}" type="datetime1">
              <a:rPr lang="cs-CZ" smtClean="0"/>
              <a:t>19.10.2022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9691" y="1844824"/>
            <a:ext cx="5544616" cy="1008112"/>
          </a:xfrm>
        </p:spPr>
        <p:txBody>
          <a:bodyPr>
            <a:normAutofit/>
          </a:bodyPr>
          <a:lstStyle/>
          <a:p>
            <a:pPr lvl="0"/>
            <a:r>
              <a:rPr lang="cs-CZ" sz="2800" dirty="0" smtClean="0"/>
              <a:t>Základní </a:t>
            </a:r>
            <a:r>
              <a:rPr lang="cs-CZ" sz="2800" dirty="0"/>
              <a:t>škola a Mateřská škola Bílá Třemešná, okres Trutnov</a:t>
            </a:r>
            <a:endParaRPr lang="cs-CZ" sz="28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78316160"/>
              </p:ext>
            </p:extLst>
          </p:nvPr>
        </p:nvGraphicFramePr>
        <p:xfrm>
          <a:off x="1403648" y="3284984"/>
          <a:ext cx="619268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boh\Documents\Práce\Dumy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81" y="476672"/>
            <a:ext cx="5761037" cy="12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691481" y="2956302"/>
            <a:ext cx="5761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Škola pro 21. století</a:t>
            </a:r>
          </a:p>
        </p:txBody>
      </p:sp>
    </p:spTree>
    <p:extLst>
      <p:ext uri="{BB962C8B-B14F-4D97-AF65-F5344CB8AC3E}">
        <p14:creationId xmlns:p14="http://schemas.microsoft.com/office/powerpoint/2010/main" val="736223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2/2f/Perseid_and_Milky_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10</a:t>
            </a:fld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4572000" y="174891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Zkus odhadnout, které souhvězdí je vyznačeno žlutými body:</a:t>
            </a:r>
            <a:endParaRPr lang="cs-CZ" sz="2400" dirty="0">
              <a:solidFill>
                <a:srgbClr val="FFC00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572000" y="3389675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1. Lev</a:t>
            </a:r>
            <a:endParaRPr lang="cs-CZ" sz="2400" dirty="0">
              <a:solidFill>
                <a:srgbClr val="FFC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572000" y="406286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2. Váhy</a:t>
            </a:r>
            <a:endParaRPr lang="cs-CZ" sz="2400" dirty="0">
              <a:solidFill>
                <a:srgbClr val="FFC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572000" y="4719971"/>
            <a:ext cx="1150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3. Had</a:t>
            </a:r>
            <a:endParaRPr lang="cs-CZ" sz="2400" dirty="0">
              <a:solidFill>
                <a:srgbClr val="FFC000"/>
              </a:solidFill>
            </a:endParaRPr>
          </a:p>
        </p:txBody>
      </p:sp>
      <p:grpSp>
        <p:nvGrpSpPr>
          <p:cNvPr id="31" name="Skupina 30"/>
          <p:cNvGrpSpPr/>
          <p:nvPr/>
        </p:nvGrpSpPr>
        <p:grpSpPr>
          <a:xfrm>
            <a:off x="6510967" y="4062863"/>
            <a:ext cx="539677" cy="517638"/>
            <a:chOff x="3822947" y="2741396"/>
            <a:chExt cx="3409886" cy="2952327"/>
          </a:xfrm>
        </p:grpSpPr>
        <p:grpSp>
          <p:nvGrpSpPr>
            <p:cNvPr id="32" name="Skupina 31"/>
            <p:cNvGrpSpPr/>
            <p:nvPr/>
          </p:nvGrpSpPr>
          <p:grpSpPr>
            <a:xfrm>
              <a:off x="3822947" y="2741396"/>
              <a:ext cx="3409886" cy="2952327"/>
              <a:chOff x="3886200" y="4365103"/>
              <a:chExt cx="1825710" cy="1800199"/>
            </a:xfrm>
          </p:grpSpPr>
          <p:pic>
            <p:nvPicPr>
              <p:cNvPr id="34" name="Picture 4" descr="C:\Users\sen\AppData\Local\Microsoft\Windows\Temporary Internet Files\Content.IE5\SWY5R9VX\MC900389356[1].wm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886200" y="4365103"/>
                <a:ext cx="1825710" cy="18001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Oblouk 34"/>
              <p:cNvSpPr/>
              <p:nvPr/>
            </p:nvSpPr>
            <p:spPr>
              <a:xfrm flipH="1">
                <a:off x="4617719" y="5373216"/>
                <a:ext cx="640081" cy="504056"/>
              </a:xfrm>
              <a:prstGeom prst="arc">
                <a:avLst>
                  <a:gd name="adj1" fmla="val 17951348"/>
                  <a:gd name="adj2" fmla="val 0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Ovál 35"/>
              <p:cNvSpPr/>
              <p:nvPr/>
            </p:nvSpPr>
            <p:spPr>
              <a:xfrm>
                <a:off x="4528783" y="4963517"/>
                <a:ext cx="144016" cy="216024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3" name="Ovál 32"/>
            <p:cNvSpPr/>
            <p:nvPr/>
          </p:nvSpPr>
          <p:spPr>
            <a:xfrm>
              <a:off x="5148064" y="393305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7" name="Skupina 36"/>
          <p:cNvGrpSpPr/>
          <p:nvPr/>
        </p:nvGrpSpPr>
        <p:grpSpPr>
          <a:xfrm>
            <a:off x="6548288" y="4691984"/>
            <a:ext cx="539677" cy="517638"/>
            <a:chOff x="3822947" y="2741396"/>
            <a:chExt cx="3409886" cy="2952327"/>
          </a:xfrm>
        </p:grpSpPr>
        <p:grpSp>
          <p:nvGrpSpPr>
            <p:cNvPr id="38" name="Skupina 37"/>
            <p:cNvGrpSpPr/>
            <p:nvPr/>
          </p:nvGrpSpPr>
          <p:grpSpPr>
            <a:xfrm>
              <a:off x="3822947" y="2741396"/>
              <a:ext cx="3409886" cy="2952327"/>
              <a:chOff x="3886200" y="4365103"/>
              <a:chExt cx="1825710" cy="1800199"/>
            </a:xfrm>
          </p:grpSpPr>
          <p:pic>
            <p:nvPicPr>
              <p:cNvPr id="40" name="Picture 4" descr="C:\Users\sen\AppData\Local\Microsoft\Windows\Temporary Internet Files\Content.IE5\SWY5R9VX\MC900389356[1].wm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886200" y="4365103"/>
                <a:ext cx="1825710" cy="18001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Oblouk 40"/>
              <p:cNvSpPr/>
              <p:nvPr/>
            </p:nvSpPr>
            <p:spPr>
              <a:xfrm flipH="1">
                <a:off x="4617719" y="5373216"/>
                <a:ext cx="640081" cy="504056"/>
              </a:xfrm>
              <a:prstGeom prst="arc">
                <a:avLst>
                  <a:gd name="adj1" fmla="val 17951348"/>
                  <a:gd name="adj2" fmla="val 0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Ovál 41"/>
              <p:cNvSpPr/>
              <p:nvPr/>
            </p:nvSpPr>
            <p:spPr>
              <a:xfrm>
                <a:off x="4528783" y="4963517"/>
                <a:ext cx="144016" cy="216024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9" name="Ovál 38"/>
            <p:cNvSpPr/>
            <p:nvPr/>
          </p:nvSpPr>
          <p:spPr>
            <a:xfrm>
              <a:off x="5148064" y="393305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324828" y="476672"/>
            <a:ext cx="3028532" cy="3398774"/>
            <a:chOff x="1498150" y="764704"/>
            <a:chExt cx="3028532" cy="3398774"/>
          </a:xfrm>
        </p:grpSpPr>
        <p:sp>
          <p:nvSpPr>
            <p:cNvPr id="3" name="Ovál 2"/>
            <p:cNvSpPr/>
            <p:nvPr/>
          </p:nvSpPr>
          <p:spPr>
            <a:xfrm>
              <a:off x="2146222" y="2766529"/>
              <a:ext cx="135920" cy="135920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" name="Ovál 65"/>
            <p:cNvSpPr/>
            <p:nvPr/>
          </p:nvSpPr>
          <p:spPr>
            <a:xfrm>
              <a:off x="1498150" y="4027558"/>
              <a:ext cx="135920" cy="135920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Ovál 66"/>
            <p:cNvSpPr/>
            <p:nvPr/>
          </p:nvSpPr>
          <p:spPr>
            <a:xfrm>
              <a:off x="4377170" y="2847440"/>
              <a:ext cx="149512" cy="149512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Ovál 67"/>
            <p:cNvSpPr/>
            <p:nvPr/>
          </p:nvSpPr>
          <p:spPr>
            <a:xfrm>
              <a:off x="3693505" y="1974441"/>
              <a:ext cx="135920" cy="135920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" name="Ovál 68"/>
            <p:cNvSpPr/>
            <p:nvPr/>
          </p:nvSpPr>
          <p:spPr>
            <a:xfrm>
              <a:off x="2483768" y="3429000"/>
              <a:ext cx="112331" cy="112331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Ovál 69"/>
            <p:cNvSpPr/>
            <p:nvPr/>
          </p:nvSpPr>
          <p:spPr>
            <a:xfrm>
              <a:off x="3616767" y="1484784"/>
              <a:ext cx="112331" cy="112331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" name="Ovál 70"/>
            <p:cNvSpPr/>
            <p:nvPr/>
          </p:nvSpPr>
          <p:spPr>
            <a:xfrm>
              <a:off x="4283968" y="857164"/>
              <a:ext cx="123564" cy="123564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Ovál 71"/>
            <p:cNvSpPr/>
            <p:nvPr/>
          </p:nvSpPr>
          <p:spPr>
            <a:xfrm>
              <a:off x="4283968" y="2102745"/>
              <a:ext cx="102119" cy="102119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" name="Ovál 72"/>
            <p:cNvSpPr/>
            <p:nvPr/>
          </p:nvSpPr>
          <p:spPr>
            <a:xfrm>
              <a:off x="4076751" y="764704"/>
              <a:ext cx="84395" cy="92835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3" name="Skupina 122"/>
          <p:cNvGrpSpPr/>
          <p:nvPr/>
        </p:nvGrpSpPr>
        <p:grpSpPr>
          <a:xfrm>
            <a:off x="440843" y="531876"/>
            <a:ext cx="2835013" cy="3275610"/>
            <a:chOff x="440843" y="531876"/>
            <a:chExt cx="2835013" cy="3275610"/>
          </a:xfrm>
        </p:grpSpPr>
        <p:cxnSp>
          <p:nvCxnSpPr>
            <p:cNvPr id="9" name="Přímá spojnice 8"/>
            <p:cNvCxnSpPr/>
            <p:nvPr/>
          </p:nvCxnSpPr>
          <p:spPr>
            <a:xfrm flipV="1">
              <a:off x="440843" y="3215232"/>
              <a:ext cx="925768" cy="592254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4" name="Přímá spojnice 73"/>
            <p:cNvCxnSpPr>
              <a:endCxn id="68" idx="3"/>
            </p:cNvCxnSpPr>
            <p:nvPr/>
          </p:nvCxnSpPr>
          <p:spPr>
            <a:xfrm flipV="1">
              <a:off x="1058495" y="1802424"/>
              <a:ext cx="1481593" cy="74403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5" name="Přímá spojnice 74"/>
            <p:cNvCxnSpPr/>
            <p:nvPr/>
          </p:nvCxnSpPr>
          <p:spPr>
            <a:xfrm flipV="1">
              <a:off x="1434962" y="2631639"/>
              <a:ext cx="1830562" cy="560522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6" name="Přímá spojnice 75"/>
            <p:cNvCxnSpPr>
              <a:stCxn id="68" idx="0"/>
              <a:endCxn id="70" idx="4"/>
            </p:cNvCxnSpPr>
            <p:nvPr/>
          </p:nvCxnSpPr>
          <p:spPr>
            <a:xfrm flipH="1" flipV="1">
              <a:off x="2499611" y="1309083"/>
              <a:ext cx="88532" cy="377326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7" name="Přímá spojnice 76"/>
            <p:cNvCxnSpPr>
              <a:stCxn id="66" idx="7"/>
              <a:endCxn id="3" idx="3"/>
            </p:cNvCxnSpPr>
            <p:nvPr/>
          </p:nvCxnSpPr>
          <p:spPr>
            <a:xfrm flipV="1">
              <a:off x="440843" y="2594512"/>
              <a:ext cx="551962" cy="1164919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8" name="Přímá spojnice 97"/>
            <p:cNvCxnSpPr>
              <a:endCxn id="71" idx="2"/>
            </p:cNvCxnSpPr>
            <p:nvPr/>
          </p:nvCxnSpPr>
          <p:spPr>
            <a:xfrm>
              <a:off x="2951943" y="531876"/>
              <a:ext cx="158703" cy="9903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9" name="Přímá spojnice 98"/>
            <p:cNvCxnSpPr>
              <a:stCxn id="70" idx="0"/>
              <a:endCxn id="73" idx="3"/>
            </p:cNvCxnSpPr>
            <p:nvPr/>
          </p:nvCxnSpPr>
          <p:spPr>
            <a:xfrm flipV="1">
              <a:off x="2499611" y="555912"/>
              <a:ext cx="416177" cy="64084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7" name="Přímá spojnice 106"/>
            <p:cNvCxnSpPr>
              <a:endCxn id="72" idx="2"/>
            </p:cNvCxnSpPr>
            <p:nvPr/>
          </p:nvCxnSpPr>
          <p:spPr>
            <a:xfrm>
              <a:off x="2647762" y="1748914"/>
              <a:ext cx="462884" cy="116859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0" name="Přímá spojnice 109"/>
            <p:cNvCxnSpPr>
              <a:endCxn id="72" idx="4"/>
            </p:cNvCxnSpPr>
            <p:nvPr/>
          </p:nvCxnSpPr>
          <p:spPr>
            <a:xfrm flipH="1" flipV="1">
              <a:off x="3161706" y="1916832"/>
              <a:ext cx="114150" cy="72008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2346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2/2f/Perseid_and_Milky_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11</a:t>
            </a:fld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4572000" y="174891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Zkus odhadnout, které souhvězdí je vyznačeno žlutými body:</a:t>
            </a:r>
            <a:endParaRPr lang="cs-CZ" sz="2400" dirty="0">
              <a:solidFill>
                <a:srgbClr val="FFC00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572000" y="3389675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1. Zajíc</a:t>
            </a:r>
            <a:endParaRPr lang="cs-CZ" sz="2400" dirty="0">
              <a:solidFill>
                <a:srgbClr val="FFC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572000" y="406286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2. Rak</a:t>
            </a:r>
            <a:endParaRPr lang="cs-CZ" sz="2400" dirty="0">
              <a:solidFill>
                <a:srgbClr val="FFC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572000" y="471997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3. Herkules</a:t>
            </a:r>
            <a:endParaRPr lang="cs-CZ" sz="2400" dirty="0">
              <a:solidFill>
                <a:srgbClr val="FFC000"/>
              </a:solidFill>
            </a:endParaRPr>
          </a:p>
        </p:txBody>
      </p:sp>
      <p:grpSp>
        <p:nvGrpSpPr>
          <p:cNvPr id="31" name="Skupina 30"/>
          <p:cNvGrpSpPr/>
          <p:nvPr/>
        </p:nvGrpSpPr>
        <p:grpSpPr>
          <a:xfrm>
            <a:off x="6507288" y="3280845"/>
            <a:ext cx="539677" cy="517638"/>
            <a:chOff x="3822947" y="2741396"/>
            <a:chExt cx="3409886" cy="2952327"/>
          </a:xfrm>
        </p:grpSpPr>
        <p:grpSp>
          <p:nvGrpSpPr>
            <p:cNvPr id="32" name="Skupina 31"/>
            <p:cNvGrpSpPr/>
            <p:nvPr/>
          </p:nvGrpSpPr>
          <p:grpSpPr>
            <a:xfrm>
              <a:off x="3822947" y="2741396"/>
              <a:ext cx="3409886" cy="2952327"/>
              <a:chOff x="3886200" y="4365103"/>
              <a:chExt cx="1825710" cy="1800199"/>
            </a:xfrm>
          </p:grpSpPr>
          <p:pic>
            <p:nvPicPr>
              <p:cNvPr id="34" name="Picture 4" descr="C:\Users\sen\AppData\Local\Microsoft\Windows\Temporary Internet Files\Content.IE5\SWY5R9VX\MC900389356[1].wm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886200" y="4365103"/>
                <a:ext cx="1825710" cy="18001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Oblouk 34"/>
              <p:cNvSpPr/>
              <p:nvPr/>
            </p:nvSpPr>
            <p:spPr>
              <a:xfrm flipH="1">
                <a:off x="4617719" y="5373216"/>
                <a:ext cx="640081" cy="504056"/>
              </a:xfrm>
              <a:prstGeom prst="arc">
                <a:avLst>
                  <a:gd name="adj1" fmla="val 17951348"/>
                  <a:gd name="adj2" fmla="val 0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Ovál 35"/>
              <p:cNvSpPr/>
              <p:nvPr/>
            </p:nvSpPr>
            <p:spPr>
              <a:xfrm>
                <a:off x="4528783" y="4963517"/>
                <a:ext cx="144016" cy="216024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3" name="Ovál 32"/>
            <p:cNvSpPr/>
            <p:nvPr/>
          </p:nvSpPr>
          <p:spPr>
            <a:xfrm>
              <a:off x="5148064" y="393305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7" name="Skupina 36"/>
          <p:cNvGrpSpPr/>
          <p:nvPr/>
        </p:nvGrpSpPr>
        <p:grpSpPr>
          <a:xfrm>
            <a:off x="6503529" y="4001087"/>
            <a:ext cx="539677" cy="517638"/>
            <a:chOff x="3822947" y="2741396"/>
            <a:chExt cx="3409886" cy="2952327"/>
          </a:xfrm>
        </p:grpSpPr>
        <p:grpSp>
          <p:nvGrpSpPr>
            <p:cNvPr id="38" name="Skupina 37"/>
            <p:cNvGrpSpPr/>
            <p:nvPr/>
          </p:nvGrpSpPr>
          <p:grpSpPr>
            <a:xfrm>
              <a:off x="3822947" y="2741396"/>
              <a:ext cx="3409886" cy="2952327"/>
              <a:chOff x="3886200" y="4365103"/>
              <a:chExt cx="1825710" cy="1800199"/>
            </a:xfrm>
          </p:grpSpPr>
          <p:pic>
            <p:nvPicPr>
              <p:cNvPr id="40" name="Picture 4" descr="C:\Users\sen\AppData\Local\Microsoft\Windows\Temporary Internet Files\Content.IE5\SWY5R9VX\MC900389356[1].wm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886200" y="4365103"/>
                <a:ext cx="1825710" cy="18001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Oblouk 40"/>
              <p:cNvSpPr/>
              <p:nvPr/>
            </p:nvSpPr>
            <p:spPr>
              <a:xfrm flipH="1">
                <a:off x="4617719" y="5373216"/>
                <a:ext cx="640081" cy="504056"/>
              </a:xfrm>
              <a:prstGeom prst="arc">
                <a:avLst>
                  <a:gd name="adj1" fmla="val 17951348"/>
                  <a:gd name="adj2" fmla="val 0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Ovál 41"/>
              <p:cNvSpPr/>
              <p:nvPr/>
            </p:nvSpPr>
            <p:spPr>
              <a:xfrm>
                <a:off x="4528783" y="4963517"/>
                <a:ext cx="144016" cy="216024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9" name="Ovál 38"/>
            <p:cNvSpPr/>
            <p:nvPr/>
          </p:nvSpPr>
          <p:spPr>
            <a:xfrm>
              <a:off x="5148064" y="393305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539552" y="404664"/>
            <a:ext cx="2715852" cy="3003884"/>
            <a:chOff x="560004" y="548680"/>
            <a:chExt cx="2715852" cy="3003884"/>
          </a:xfrm>
        </p:grpSpPr>
        <p:sp>
          <p:nvSpPr>
            <p:cNvPr id="3" name="Ovál 2"/>
            <p:cNvSpPr/>
            <p:nvPr/>
          </p:nvSpPr>
          <p:spPr>
            <a:xfrm>
              <a:off x="1764988" y="1708904"/>
              <a:ext cx="135920" cy="135920"/>
            </a:xfrm>
            <a:prstGeom prst="ellipse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" name="Ovál 65"/>
            <p:cNvSpPr/>
            <p:nvPr/>
          </p:nvSpPr>
          <p:spPr>
            <a:xfrm>
              <a:off x="2514943" y="1063459"/>
              <a:ext cx="102119" cy="102119"/>
            </a:xfrm>
            <a:prstGeom prst="ellipse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Ovál 66"/>
            <p:cNvSpPr/>
            <p:nvPr/>
          </p:nvSpPr>
          <p:spPr>
            <a:xfrm>
              <a:off x="2720244" y="548680"/>
              <a:ext cx="123564" cy="123564"/>
            </a:xfrm>
            <a:prstGeom prst="ellipse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Ovál 67"/>
            <p:cNvSpPr/>
            <p:nvPr/>
          </p:nvSpPr>
          <p:spPr>
            <a:xfrm>
              <a:off x="3152292" y="3429000"/>
              <a:ext cx="123564" cy="123564"/>
            </a:xfrm>
            <a:prstGeom prst="ellipse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" name="Ovál 68"/>
            <p:cNvSpPr/>
            <p:nvPr/>
          </p:nvSpPr>
          <p:spPr>
            <a:xfrm>
              <a:off x="560004" y="2513348"/>
              <a:ext cx="123564" cy="123564"/>
            </a:xfrm>
            <a:prstGeom prst="ellipse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Ovál 69"/>
            <p:cNvSpPr/>
            <p:nvPr/>
          </p:nvSpPr>
          <p:spPr>
            <a:xfrm>
              <a:off x="827584" y="1628800"/>
              <a:ext cx="123564" cy="123564"/>
            </a:xfrm>
            <a:prstGeom prst="ellipse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" name="Ovál 70"/>
            <p:cNvSpPr/>
            <p:nvPr/>
          </p:nvSpPr>
          <p:spPr>
            <a:xfrm>
              <a:off x="2123728" y="2282489"/>
              <a:ext cx="102119" cy="112331"/>
            </a:xfrm>
            <a:prstGeom prst="ellipse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Ovál 71"/>
            <p:cNvSpPr/>
            <p:nvPr/>
          </p:nvSpPr>
          <p:spPr>
            <a:xfrm>
              <a:off x="2411760" y="1412776"/>
              <a:ext cx="123564" cy="123564"/>
            </a:xfrm>
            <a:prstGeom prst="ellipse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" name="Ovál 72"/>
            <p:cNvSpPr/>
            <p:nvPr/>
          </p:nvSpPr>
          <p:spPr>
            <a:xfrm>
              <a:off x="827584" y="2492896"/>
              <a:ext cx="123564" cy="123564"/>
            </a:xfrm>
            <a:prstGeom prst="ellipse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Ovál 73"/>
            <p:cNvSpPr/>
            <p:nvPr/>
          </p:nvSpPr>
          <p:spPr>
            <a:xfrm>
              <a:off x="1784140" y="2924944"/>
              <a:ext cx="123564" cy="123564"/>
            </a:xfrm>
            <a:prstGeom prst="ellipse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5" name="Ovál 74"/>
            <p:cNvSpPr/>
            <p:nvPr/>
          </p:nvSpPr>
          <p:spPr>
            <a:xfrm>
              <a:off x="1578839" y="1659975"/>
              <a:ext cx="102119" cy="102119"/>
            </a:xfrm>
            <a:prstGeom prst="ellipse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" name="Ovál 75"/>
            <p:cNvSpPr/>
            <p:nvPr/>
          </p:nvSpPr>
          <p:spPr>
            <a:xfrm>
              <a:off x="2491246" y="2187320"/>
              <a:ext cx="149512" cy="149512"/>
            </a:xfrm>
            <a:prstGeom prst="ellipse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7" name="Ovál 76"/>
            <p:cNvSpPr/>
            <p:nvPr/>
          </p:nvSpPr>
          <p:spPr>
            <a:xfrm>
              <a:off x="2910320" y="3212976"/>
              <a:ext cx="149512" cy="149512"/>
            </a:xfrm>
            <a:prstGeom prst="ellipse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8" name="Ovál 77"/>
            <p:cNvSpPr/>
            <p:nvPr/>
          </p:nvSpPr>
          <p:spPr>
            <a:xfrm>
              <a:off x="1050404" y="2643708"/>
              <a:ext cx="135920" cy="135920"/>
            </a:xfrm>
            <a:prstGeom prst="ellipse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76" name="Skupina 3075"/>
          <p:cNvGrpSpPr/>
          <p:nvPr/>
        </p:nvGrpSpPr>
        <p:grpSpPr>
          <a:xfrm>
            <a:off x="629656" y="510132"/>
            <a:ext cx="2520280" cy="2792948"/>
            <a:chOff x="629656" y="510132"/>
            <a:chExt cx="2520280" cy="2792948"/>
          </a:xfrm>
        </p:grpSpPr>
        <p:cxnSp>
          <p:nvCxnSpPr>
            <p:cNvPr id="9" name="Přímá spojnice 8"/>
            <p:cNvCxnSpPr>
              <a:stCxn id="3" idx="5"/>
              <a:endCxn id="71" idx="1"/>
            </p:cNvCxnSpPr>
            <p:nvPr/>
          </p:nvCxnSpPr>
          <p:spPr>
            <a:xfrm>
              <a:off x="1860551" y="1680903"/>
              <a:ext cx="257680" cy="47402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1" name="Přímá spojnice 80"/>
            <p:cNvCxnSpPr>
              <a:stCxn id="72" idx="5"/>
            </p:cNvCxnSpPr>
            <p:nvPr/>
          </p:nvCxnSpPr>
          <p:spPr>
            <a:xfrm>
              <a:off x="2496776" y="1374228"/>
              <a:ext cx="59000" cy="728592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6" name="Přímá spojnice 85"/>
            <p:cNvCxnSpPr>
              <a:endCxn id="76" idx="7"/>
            </p:cNvCxnSpPr>
            <p:nvPr/>
          </p:nvCxnSpPr>
          <p:spPr>
            <a:xfrm flipV="1">
              <a:off x="2195736" y="2065200"/>
              <a:ext cx="402674" cy="11248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8" name="Přímá spojnice 97"/>
            <p:cNvCxnSpPr>
              <a:stCxn id="3" idx="7"/>
            </p:cNvCxnSpPr>
            <p:nvPr/>
          </p:nvCxnSpPr>
          <p:spPr>
            <a:xfrm flipV="1">
              <a:off x="1860551" y="1340768"/>
              <a:ext cx="547545" cy="244025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2" name="Přímá spojnice 101"/>
            <p:cNvCxnSpPr>
              <a:endCxn id="67" idx="3"/>
            </p:cNvCxnSpPr>
            <p:nvPr/>
          </p:nvCxnSpPr>
          <p:spPr>
            <a:xfrm flipV="1">
              <a:off x="2545550" y="510132"/>
              <a:ext cx="172338" cy="409312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4" name="Přímá spojnice 103"/>
            <p:cNvCxnSpPr>
              <a:endCxn id="66" idx="4"/>
            </p:cNvCxnSpPr>
            <p:nvPr/>
          </p:nvCxnSpPr>
          <p:spPr>
            <a:xfrm flipV="1">
              <a:off x="2483768" y="1021562"/>
              <a:ext cx="61783" cy="319206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7" name="Přímá spojnice 106"/>
            <p:cNvCxnSpPr>
              <a:stCxn id="68" idx="1"/>
            </p:cNvCxnSpPr>
            <p:nvPr/>
          </p:nvCxnSpPr>
          <p:spPr>
            <a:xfrm flipH="1" flipV="1">
              <a:off x="2998848" y="3140968"/>
              <a:ext cx="151088" cy="162112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8" name="Přímá spojnice 107"/>
            <p:cNvCxnSpPr/>
            <p:nvPr/>
          </p:nvCxnSpPr>
          <p:spPr>
            <a:xfrm>
              <a:off x="1122817" y="2564904"/>
              <a:ext cx="712879" cy="277806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9" name="Přímá spojnice 108"/>
            <p:cNvCxnSpPr/>
            <p:nvPr/>
          </p:nvCxnSpPr>
          <p:spPr>
            <a:xfrm flipV="1">
              <a:off x="629656" y="2420888"/>
              <a:ext cx="269936" cy="22384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2" name="Přímá spojnice 111"/>
            <p:cNvCxnSpPr>
              <a:endCxn id="71" idx="4"/>
            </p:cNvCxnSpPr>
            <p:nvPr/>
          </p:nvCxnSpPr>
          <p:spPr>
            <a:xfrm flipV="1">
              <a:off x="1842897" y="2250804"/>
              <a:ext cx="311439" cy="61235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7" name="Přímá spojnice 116"/>
            <p:cNvCxnSpPr>
              <a:stCxn id="76" idx="5"/>
              <a:endCxn id="77" idx="0"/>
            </p:cNvCxnSpPr>
            <p:nvPr/>
          </p:nvCxnSpPr>
          <p:spPr>
            <a:xfrm>
              <a:off x="2598410" y="2170920"/>
              <a:ext cx="366214" cy="89804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1" name="Přímá spojnice 120"/>
            <p:cNvCxnSpPr>
              <a:endCxn id="75" idx="2"/>
            </p:cNvCxnSpPr>
            <p:nvPr/>
          </p:nvCxnSpPr>
          <p:spPr>
            <a:xfrm>
              <a:off x="894984" y="1551969"/>
              <a:ext cx="663403" cy="1505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3" name="Přímá spojnice 122"/>
            <p:cNvCxnSpPr>
              <a:endCxn id="3" idx="5"/>
            </p:cNvCxnSpPr>
            <p:nvPr/>
          </p:nvCxnSpPr>
          <p:spPr>
            <a:xfrm>
              <a:off x="1619672" y="1556792"/>
              <a:ext cx="240879" cy="124111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7" name="Přímá spojnice 126"/>
            <p:cNvCxnSpPr>
              <a:endCxn id="78" idx="6"/>
            </p:cNvCxnSpPr>
            <p:nvPr/>
          </p:nvCxnSpPr>
          <p:spPr>
            <a:xfrm>
              <a:off x="917079" y="2420888"/>
              <a:ext cx="201935" cy="146764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4109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2/2f/Perseid_and_Milky_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12</a:t>
            </a:fld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4572000" y="174891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Zkus odhadnout, které souhvězdí je vyznačeno žlutými body:</a:t>
            </a:r>
            <a:endParaRPr lang="cs-CZ" sz="2400" dirty="0">
              <a:solidFill>
                <a:srgbClr val="FFC00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572000" y="3389675"/>
            <a:ext cx="183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1. Ještěrka</a:t>
            </a:r>
            <a:endParaRPr lang="cs-CZ" sz="2400" dirty="0">
              <a:solidFill>
                <a:srgbClr val="FFC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571999" y="4062863"/>
            <a:ext cx="212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2. Jižní kříž</a:t>
            </a:r>
            <a:endParaRPr lang="cs-CZ" sz="2400" dirty="0">
              <a:solidFill>
                <a:srgbClr val="FFC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572000" y="4719971"/>
            <a:ext cx="1150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3. Váhy</a:t>
            </a:r>
            <a:endParaRPr lang="cs-CZ" sz="2400" dirty="0">
              <a:solidFill>
                <a:srgbClr val="FFC000"/>
              </a:solidFill>
            </a:endParaRPr>
          </a:p>
        </p:txBody>
      </p:sp>
      <p:grpSp>
        <p:nvGrpSpPr>
          <p:cNvPr id="31" name="Skupina 30"/>
          <p:cNvGrpSpPr/>
          <p:nvPr/>
        </p:nvGrpSpPr>
        <p:grpSpPr>
          <a:xfrm>
            <a:off x="6507288" y="3280845"/>
            <a:ext cx="539677" cy="517638"/>
            <a:chOff x="3822947" y="2741396"/>
            <a:chExt cx="3409886" cy="2952327"/>
          </a:xfrm>
        </p:grpSpPr>
        <p:grpSp>
          <p:nvGrpSpPr>
            <p:cNvPr id="32" name="Skupina 31"/>
            <p:cNvGrpSpPr/>
            <p:nvPr/>
          </p:nvGrpSpPr>
          <p:grpSpPr>
            <a:xfrm>
              <a:off x="3822947" y="2741396"/>
              <a:ext cx="3409886" cy="2952327"/>
              <a:chOff x="3886200" y="4365103"/>
              <a:chExt cx="1825710" cy="1800199"/>
            </a:xfrm>
          </p:grpSpPr>
          <p:pic>
            <p:nvPicPr>
              <p:cNvPr id="34" name="Picture 4" descr="C:\Users\sen\AppData\Local\Microsoft\Windows\Temporary Internet Files\Content.IE5\SWY5R9VX\MC900389356[1].wm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886200" y="4365103"/>
                <a:ext cx="1825710" cy="18001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Oblouk 34"/>
              <p:cNvSpPr/>
              <p:nvPr/>
            </p:nvSpPr>
            <p:spPr>
              <a:xfrm flipH="1">
                <a:off x="4617719" y="5373216"/>
                <a:ext cx="640081" cy="504056"/>
              </a:xfrm>
              <a:prstGeom prst="arc">
                <a:avLst>
                  <a:gd name="adj1" fmla="val 17951348"/>
                  <a:gd name="adj2" fmla="val 0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Ovál 35"/>
              <p:cNvSpPr/>
              <p:nvPr/>
            </p:nvSpPr>
            <p:spPr>
              <a:xfrm>
                <a:off x="4528783" y="4963517"/>
                <a:ext cx="144016" cy="216024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3" name="Ovál 32"/>
            <p:cNvSpPr/>
            <p:nvPr/>
          </p:nvSpPr>
          <p:spPr>
            <a:xfrm>
              <a:off x="5148064" y="393305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7" name="Skupina 36"/>
          <p:cNvGrpSpPr/>
          <p:nvPr/>
        </p:nvGrpSpPr>
        <p:grpSpPr>
          <a:xfrm>
            <a:off x="6516215" y="4613363"/>
            <a:ext cx="539677" cy="517638"/>
            <a:chOff x="3822947" y="2741396"/>
            <a:chExt cx="3409886" cy="2952327"/>
          </a:xfrm>
        </p:grpSpPr>
        <p:grpSp>
          <p:nvGrpSpPr>
            <p:cNvPr id="38" name="Skupina 37"/>
            <p:cNvGrpSpPr/>
            <p:nvPr/>
          </p:nvGrpSpPr>
          <p:grpSpPr>
            <a:xfrm>
              <a:off x="3822947" y="2741396"/>
              <a:ext cx="3409886" cy="2952327"/>
              <a:chOff x="3886200" y="4365103"/>
              <a:chExt cx="1825710" cy="1800199"/>
            </a:xfrm>
          </p:grpSpPr>
          <p:pic>
            <p:nvPicPr>
              <p:cNvPr id="40" name="Picture 4" descr="C:\Users\sen\AppData\Local\Microsoft\Windows\Temporary Internet Files\Content.IE5\SWY5R9VX\MC900389356[1].wm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886200" y="4365103"/>
                <a:ext cx="1825710" cy="18001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Oblouk 40"/>
              <p:cNvSpPr/>
              <p:nvPr/>
            </p:nvSpPr>
            <p:spPr>
              <a:xfrm flipH="1">
                <a:off x="4617719" y="5373216"/>
                <a:ext cx="640081" cy="504056"/>
              </a:xfrm>
              <a:prstGeom prst="arc">
                <a:avLst>
                  <a:gd name="adj1" fmla="val 17951348"/>
                  <a:gd name="adj2" fmla="val 0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Ovál 41"/>
              <p:cNvSpPr/>
              <p:nvPr/>
            </p:nvSpPr>
            <p:spPr>
              <a:xfrm>
                <a:off x="4528783" y="4963517"/>
                <a:ext cx="144016" cy="216024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9" name="Ovál 38"/>
            <p:cNvSpPr/>
            <p:nvPr/>
          </p:nvSpPr>
          <p:spPr>
            <a:xfrm>
              <a:off x="5148064" y="393305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1070398" y="908211"/>
            <a:ext cx="1373575" cy="2032583"/>
            <a:chOff x="1070398" y="908211"/>
            <a:chExt cx="1373575" cy="2032583"/>
          </a:xfrm>
        </p:grpSpPr>
        <p:sp>
          <p:nvSpPr>
            <p:cNvPr id="4" name="Ovál 3"/>
            <p:cNvSpPr/>
            <p:nvPr/>
          </p:nvSpPr>
          <p:spPr>
            <a:xfrm rot="20179710">
              <a:off x="2308053" y="1266672"/>
              <a:ext cx="135920" cy="149512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" name="Ovál 43"/>
            <p:cNvSpPr/>
            <p:nvPr/>
          </p:nvSpPr>
          <p:spPr>
            <a:xfrm rot="20179710">
              <a:off x="1518764" y="908211"/>
              <a:ext cx="164463" cy="180909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Ovál 44"/>
            <p:cNvSpPr/>
            <p:nvPr/>
          </p:nvSpPr>
          <p:spPr>
            <a:xfrm rot="20179710">
              <a:off x="1070398" y="1919968"/>
              <a:ext cx="164463" cy="180909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Ovál 46"/>
            <p:cNvSpPr/>
            <p:nvPr/>
          </p:nvSpPr>
          <p:spPr>
            <a:xfrm rot="20179710">
              <a:off x="2169088" y="2741794"/>
              <a:ext cx="199000" cy="199000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1227942" y="1081509"/>
            <a:ext cx="1085829" cy="1668657"/>
            <a:chOff x="1227942" y="1081509"/>
            <a:chExt cx="1085829" cy="1668657"/>
          </a:xfrm>
        </p:grpSpPr>
        <p:cxnSp>
          <p:nvCxnSpPr>
            <p:cNvPr id="7" name="Přímá spojnice 6"/>
            <p:cNvCxnSpPr>
              <a:stCxn id="44" idx="4"/>
              <a:endCxn id="47" idx="0"/>
            </p:cNvCxnSpPr>
            <p:nvPr/>
          </p:nvCxnSpPr>
          <p:spPr>
            <a:xfrm>
              <a:off x="1637313" y="1081509"/>
              <a:ext cx="591327" cy="1668657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4" name="Přímá spojnice 53"/>
            <p:cNvCxnSpPr>
              <a:stCxn id="4" idx="2"/>
              <a:endCxn id="45" idx="6"/>
            </p:cNvCxnSpPr>
            <p:nvPr/>
          </p:nvCxnSpPr>
          <p:spPr>
            <a:xfrm flipH="1">
              <a:off x="1227942" y="1368713"/>
              <a:ext cx="1085829" cy="608695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9455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2/2f/Perseid_and_Milky_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82434" y="807095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C000"/>
                </a:solidFill>
              </a:rPr>
              <a:t>Takže ještě jednou</a:t>
            </a:r>
            <a:r>
              <a:rPr lang="cs-CZ" sz="3600" b="1" dirty="0" smtClean="0">
                <a:solidFill>
                  <a:srgbClr val="FFC000"/>
                </a:solidFill>
                <a:sym typeface="Wingdings" pitchFamily="2" charset="2"/>
              </a:rPr>
              <a:t></a:t>
            </a: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9167" y="2582906"/>
            <a:ext cx="6624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FC000"/>
                </a:solidFill>
              </a:rPr>
              <a:t>Polárku najdeme na oji Malého vozu, je vždy nad severem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9167" y="162880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FC000"/>
                </a:solidFill>
              </a:rPr>
              <a:t>Souhvězdí je seskupení hvězd, hvězdy jsou různě velké a různě vzdálené od Země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9167" y="4491118"/>
            <a:ext cx="7488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FC000"/>
                </a:solidFill>
              </a:rPr>
              <a:t>Mléčná dráha – galaxie, ve které se nachází sluneční soustava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9167" y="3537012"/>
            <a:ext cx="7488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FC000"/>
                </a:solidFill>
              </a:rPr>
              <a:t>Galaxie je hvězdná soustava, ve vesmíru je jich spoustu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13</a:t>
            </a:fld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59167" y="5445224"/>
            <a:ext cx="7488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FC000"/>
                </a:solidFill>
              </a:rPr>
              <a:t>Slunce je nám nejbližší hvězda, světlo z něj k nám doletí za 8 minut</a:t>
            </a:r>
            <a:endParaRPr lang="cs-CZ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421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lačítko akce: Vlastní 9">
            <a:hlinkClick r:id="" action="ppaction://noaction" highlightClick="1"/>
          </p:cNvPr>
          <p:cNvSpPr/>
          <p:nvPr/>
        </p:nvSpPr>
        <p:spPr>
          <a:xfrm>
            <a:off x="0" y="0"/>
            <a:ext cx="8820472" cy="630932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http://upload.wikimedia.org/wikipedia/commons/2/2f/Perseid_and_Milky_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14</a:t>
            </a:fld>
            <a:endParaRPr lang="cs-CZ"/>
          </a:p>
        </p:txBody>
      </p:sp>
      <p:pic>
        <p:nvPicPr>
          <p:cNvPr id="6148" name="Picture 4" descr="http://upload.wikimedia.org/wikipedia/commons/3/37/2-m_Telescope3%2C_Ond%C5%99ejov_Astronomic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55" b="96545" l="6682" r="90000">
                        <a14:foregroundMark x1="6727" y1="45515" x2="64818" y2="11576"/>
                        <a14:foregroundMark x1="58409" y1="3455" x2="8318" y2="33394"/>
                        <a14:foregroundMark x1="52409" y1="78000" x2="51864" y2="96545"/>
                        <a14:foregroundMark x1="48273" y1="30364" x2="40455" y2="25636"/>
                        <a14:foregroundMark x1="38636" y1="27515" x2="46136" y2="32667"/>
                        <a14:foregroundMark x1="12591" y1="47030" x2="17409" y2="59212"/>
                        <a14:foregroundMark x1="8455" y1="51636" x2="9591" y2="50667"/>
                        <a14:backgroundMark x1="60818" y1="27879" x2="65636" y2="27333"/>
                        <a14:backgroundMark x1="68909" y1="50121" x2="88136" y2="58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0"/>
            <a:ext cx="8239125" cy="618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ěticípá hvězda 2"/>
          <p:cNvSpPr/>
          <p:nvPr/>
        </p:nvSpPr>
        <p:spPr>
          <a:xfrm>
            <a:off x="1403648" y="4653136"/>
            <a:ext cx="1224136" cy="1080120"/>
          </a:xfrm>
          <a:prstGeom prst="star5">
            <a:avLst/>
          </a:prstGeom>
          <a:solidFill>
            <a:srgbClr val="D8E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Pěticípá hvězda 12"/>
          <p:cNvSpPr/>
          <p:nvPr/>
        </p:nvSpPr>
        <p:spPr>
          <a:xfrm>
            <a:off x="2858108" y="188640"/>
            <a:ext cx="1224136" cy="1080120"/>
          </a:xfrm>
          <a:prstGeom prst="star5">
            <a:avLst/>
          </a:prstGeom>
          <a:solidFill>
            <a:srgbClr val="D8E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4" name="Pěticípá hvězda 13"/>
          <p:cNvSpPr/>
          <p:nvPr/>
        </p:nvSpPr>
        <p:spPr>
          <a:xfrm>
            <a:off x="1475656" y="1016732"/>
            <a:ext cx="1224136" cy="1080120"/>
          </a:xfrm>
          <a:prstGeom prst="star5">
            <a:avLst/>
          </a:prstGeom>
          <a:solidFill>
            <a:srgbClr val="D8E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Pěticípá hvězda 14"/>
          <p:cNvSpPr/>
          <p:nvPr/>
        </p:nvSpPr>
        <p:spPr>
          <a:xfrm>
            <a:off x="3419872" y="1556792"/>
            <a:ext cx="1224136" cy="1080120"/>
          </a:xfrm>
          <a:prstGeom prst="star5">
            <a:avLst/>
          </a:prstGeom>
          <a:solidFill>
            <a:srgbClr val="D8E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Pěticípá hvězda 15"/>
          <p:cNvSpPr/>
          <p:nvPr/>
        </p:nvSpPr>
        <p:spPr>
          <a:xfrm>
            <a:off x="6372200" y="1190365"/>
            <a:ext cx="1224136" cy="1080120"/>
          </a:xfrm>
          <a:prstGeom prst="star5">
            <a:avLst/>
          </a:prstGeom>
          <a:solidFill>
            <a:srgbClr val="D8E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7" name="Pěticípá hvězda 16"/>
          <p:cNvSpPr/>
          <p:nvPr/>
        </p:nvSpPr>
        <p:spPr>
          <a:xfrm>
            <a:off x="1835696" y="2420888"/>
            <a:ext cx="1224136" cy="1080120"/>
          </a:xfrm>
          <a:prstGeom prst="star5">
            <a:avLst/>
          </a:prstGeom>
          <a:solidFill>
            <a:srgbClr val="D8E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Pěticípá hvězda 17"/>
          <p:cNvSpPr/>
          <p:nvPr/>
        </p:nvSpPr>
        <p:spPr>
          <a:xfrm>
            <a:off x="3470176" y="2924944"/>
            <a:ext cx="1224136" cy="1080120"/>
          </a:xfrm>
          <a:prstGeom prst="star5">
            <a:avLst/>
          </a:prstGeom>
          <a:solidFill>
            <a:srgbClr val="D8E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Pěticípá hvězda 18"/>
          <p:cNvSpPr/>
          <p:nvPr/>
        </p:nvSpPr>
        <p:spPr>
          <a:xfrm>
            <a:off x="4788024" y="2348880"/>
            <a:ext cx="1224136" cy="1080120"/>
          </a:xfrm>
          <a:prstGeom prst="star5">
            <a:avLst/>
          </a:prstGeom>
          <a:solidFill>
            <a:srgbClr val="D8E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Pěticípá hvězda 19"/>
          <p:cNvSpPr/>
          <p:nvPr/>
        </p:nvSpPr>
        <p:spPr>
          <a:xfrm>
            <a:off x="2195736" y="3645024"/>
            <a:ext cx="1224136" cy="1080120"/>
          </a:xfrm>
          <a:prstGeom prst="star5">
            <a:avLst/>
          </a:prstGeom>
          <a:solidFill>
            <a:srgbClr val="D8E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Pěticípá hvězda 20"/>
          <p:cNvSpPr/>
          <p:nvPr/>
        </p:nvSpPr>
        <p:spPr>
          <a:xfrm>
            <a:off x="5436096" y="3573016"/>
            <a:ext cx="1224136" cy="1080120"/>
          </a:xfrm>
          <a:prstGeom prst="star5">
            <a:avLst/>
          </a:prstGeom>
          <a:solidFill>
            <a:srgbClr val="D8E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22" name="Pěticípá hvězda 21"/>
          <p:cNvSpPr/>
          <p:nvPr/>
        </p:nvSpPr>
        <p:spPr>
          <a:xfrm>
            <a:off x="3707904" y="4509120"/>
            <a:ext cx="1224136" cy="1080120"/>
          </a:xfrm>
          <a:prstGeom prst="star5">
            <a:avLst/>
          </a:prstGeom>
          <a:solidFill>
            <a:srgbClr val="D8E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Pěticípá hvězda 22"/>
          <p:cNvSpPr/>
          <p:nvPr/>
        </p:nvSpPr>
        <p:spPr>
          <a:xfrm>
            <a:off x="4644008" y="404664"/>
            <a:ext cx="1224136" cy="1080120"/>
          </a:xfrm>
          <a:prstGeom prst="star5">
            <a:avLst/>
          </a:prstGeom>
          <a:solidFill>
            <a:srgbClr val="D8E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067944" y="728700"/>
            <a:ext cx="371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Název naší nejbližší hvězdy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547664" y="476672"/>
            <a:ext cx="5833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Jak dlouho putuje světlo ze Slunce na Zem?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580510" y="1109935"/>
            <a:ext cx="5493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Jak říkají astronomové malým hvězdám?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194736" y="2060848"/>
            <a:ext cx="5843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Jaká je přibližná vzdálenost Slunce – Země?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87024" y="1527175"/>
            <a:ext cx="3940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Jak říkáme seskupení hvězd?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1331640" y="2463279"/>
            <a:ext cx="3738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Jak se nazývá naše galaxie?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554776" y="3399383"/>
            <a:ext cx="3090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Kde najdeme Polárku?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282969" y="2751311"/>
            <a:ext cx="4249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C000"/>
                </a:solidFill>
              </a:rPr>
              <a:t>Součástí kterého souhvězdí je Velký vůz?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1403648" y="4005064"/>
            <a:ext cx="3881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Jaká je rychlost světla za 1 s?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932040" y="3933056"/>
            <a:ext cx="379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Podle čeho bývají pojmenována  souhvězdí?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2914816" y="4911551"/>
            <a:ext cx="555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Jak říkají astronomové velkým hvězdám?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1259632" y="5127575"/>
            <a:ext cx="4515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Jak nazýváme hvězdné soustavy?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809592" y="3717032"/>
            <a:ext cx="7524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Co se objevilo na obrázku a k čemu tento přístroj slouží?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111560" y="2096852"/>
            <a:ext cx="36159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C000"/>
                </a:solidFill>
              </a:rPr>
              <a:t>Astronomický dalekohled, slouží k pozorování hvězd a jiných vzdálených objektů ve vesmíru.</a:t>
            </a:r>
            <a:endParaRPr lang="cs-CZ" sz="2800" b="1" dirty="0">
              <a:solidFill>
                <a:srgbClr val="FFC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86161" y="5775647"/>
            <a:ext cx="777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Postupně odkrývej hvězdy(začni jedničkou) a ….. Uvidíš</a:t>
            </a:r>
            <a:r>
              <a:rPr lang="cs-CZ" sz="2400" b="1" dirty="0" smtClean="0">
                <a:solidFill>
                  <a:srgbClr val="FFC000"/>
                </a:solidFill>
                <a:sym typeface="Wingdings" pitchFamily="2" charset="2"/>
              </a:rPr>
              <a:t></a:t>
            </a:r>
            <a:endParaRPr lang="cs-CZ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213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9" grpId="0"/>
      <p:bldP spid="9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7" grpId="0"/>
      <p:bldP spid="37" grpId="1"/>
      <p:bldP spid="11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564904"/>
            <a:ext cx="7408333" cy="3450696"/>
          </a:xfrm>
        </p:spPr>
        <p:txBody>
          <a:bodyPr>
            <a:normAutofit fontScale="70000" lnSpcReduction="20000"/>
          </a:bodyPr>
          <a:lstStyle/>
          <a:p>
            <a:r>
              <a:rPr lang="cs-CZ" i="1" u="sng" dirty="0" smtClean="0"/>
              <a:t>Použitá literatura:</a:t>
            </a:r>
          </a:p>
          <a:p>
            <a:r>
              <a:rPr lang="cs-CZ" dirty="0" smtClean="0"/>
              <a:t>Přírodověda pro 5.r., SPN 2011</a:t>
            </a:r>
            <a:endParaRPr lang="cs-CZ" dirty="0"/>
          </a:p>
          <a:p>
            <a:r>
              <a:rPr lang="cs-CZ" i="1" u="sng" dirty="0" smtClean="0"/>
              <a:t>Internetové odkazy:</a:t>
            </a:r>
            <a:endParaRPr lang="cs-CZ" dirty="0"/>
          </a:p>
          <a:p>
            <a:r>
              <a:rPr lang="cs-CZ" dirty="0"/>
              <a:t>BROCKEN, </a:t>
            </a:r>
            <a:r>
              <a:rPr lang="cs-CZ" dirty="0" err="1"/>
              <a:t>Inaglory</a:t>
            </a:r>
            <a:r>
              <a:rPr lang="cs-CZ" dirty="0"/>
              <a:t>. </a:t>
            </a:r>
            <a:r>
              <a:rPr lang="cs-CZ" i="1" dirty="0"/>
              <a:t>Wikipedia.cz</a:t>
            </a:r>
            <a:r>
              <a:rPr lang="cs-CZ" dirty="0"/>
              <a:t> [online]. [cit. 21.11.2013]. Dostupný na WWW: http://cs.wikipedia.org/wiki/Soubor:Perseid_and_Milky_Way.jpg </a:t>
            </a:r>
          </a:p>
          <a:p>
            <a:r>
              <a:rPr lang="cs-CZ" dirty="0"/>
              <a:t>NASA GODDARD LABORATORY FOR ATMOSPHERES. </a:t>
            </a:r>
            <a:r>
              <a:rPr lang="cs-CZ" i="1" dirty="0"/>
              <a:t>Wikipedia.cz</a:t>
            </a:r>
            <a:r>
              <a:rPr lang="cs-CZ" dirty="0"/>
              <a:t> [online]. [cit. 21.11.2013]. Dostupný na WWW: http://upload.wikimedia.org/wikipedia/commons/d/df/Sun_in_X-Ray.png </a:t>
            </a:r>
          </a:p>
          <a:p>
            <a:r>
              <a:rPr lang="cs-CZ" dirty="0"/>
              <a:t>PACKA. </a:t>
            </a:r>
            <a:r>
              <a:rPr lang="cs-CZ" i="1" dirty="0"/>
              <a:t>Wikipedia.cz</a:t>
            </a:r>
            <a:r>
              <a:rPr lang="cs-CZ" dirty="0"/>
              <a:t> [online]. [cit. 24.11.2013]. Dostupný na WWW: http://cs.wikipedia.org/wiki/Soubor:2-m_Telescope3,_Ond%C5%99ejov_Astronomical.jpg </a:t>
            </a:r>
            <a:endParaRPr lang="cs-CZ" dirty="0" smtClean="0"/>
          </a:p>
          <a:p>
            <a:r>
              <a:rPr lang="cs-CZ" i="1" u="sng" dirty="0" smtClean="0"/>
              <a:t>Galerie:</a:t>
            </a:r>
            <a:r>
              <a:rPr lang="cs-CZ" i="1" dirty="0" smtClean="0"/>
              <a:t> microsoft.office.com</a:t>
            </a:r>
          </a:p>
          <a:p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15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28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2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Anotace</a:t>
            </a:r>
            <a:endParaRPr lang="cs-CZ" dirty="0"/>
          </a:p>
        </p:txBody>
      </p:sp>
      <p:sp>
        <p:nvSpPr>
          <p:cNvPr id="5" name="Zástupný symbol pro obsah 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 smtClean="0"/>
              <a:t>Materiál slouží k vysvětlení pojmu souhvězdí, galaxie</a:t>
            </a:r>
          </a:p>
          <a:p>
            <a:pPr algn="just"/>
            <a:r>
              <a:rPr lang="cs-CZ" dirty="0" smtClean="0"/>
              <a:t>Je určen pro žáky 5. ročníku.</a:t>
            </a:r>
          </a:p>
          <a:p>
            <a:pPr algn="just"/>
            <a:r>
              <a:rPr lang="cs-CZ" dirty="0" smtClean="0"/>
              <a:t>Časová dotace – 25 minut.</a:t>
            </a:r>
          </a:p>
          <a:p>
            <a:pPr algn="just"/>
            <a:r>
              <a:rPr lang="cs-CZ" dirty="0" err="1" smtClean="0"/>
              <a:t>Slidy</a:t>
            </a:r>
            <a:r>
              <a:rPr lang="cs-CZ" dirty="0" smtClean="0"/>
              <a:t> 4 – 7 téma Hvězdy – souhvězdí – galaxie vysvětlují učivo. Na snímku č. 4 je </a:t>
            </a:r>
            <a:r>
              <a:rPr lang="cs-CZ" dirty="0" err="1" smtClean="0"/>
              <a:t>naanimován</a:t>
            </a:r>
            <a:r>
              <a:rPr lang="cs-CZ" dirty="0" smtClean="0"/>
              <a:t> Malý a Velký vůz(kliknutím na dané sousloví), dále se kliknutím rozsvítí Polárka(pro lepší orientaci při určování severu). </a:t>
            </a:r>
            <a:r>
              <a:rPr lang="cs-CZ" dirty="0" err="1" smtClean="0"/>
              <a:t>Naanimována</a:t>
            </a:r>
            <a:r>
              <a:rPr lang="cs-CZ" dirty="0" smtClean="0"/>
              <a:t> je též čtyřnásobná </a:t>
            </a:r>
            <a:r>
              <a:rPr lang="cs-CZ" dirty="0" err="1" smtClean="0"/>
              <a:t>optícká</a:t>
            </a:r>
            <a:r>
              <a:rPr lang="cs-CZ" dirty="0" smtClean="0"/>
              <a:t> vzdálenost od Velkého vozu k Malému pro snazší hledání na noční obloze(kliknutím na kolečko). </a:t>
            </a:r>
            <a:r>
              <a:rPr lang="cs-CZ" dirty="0" err="1" smtClean="0"/>
              <a:t>Slide</a:t>
            </a:r>
            <a:r>
              <a:rPr lang="cs-CZ" dirty="0" smtClean="0"/>
              <a:t> č.6 zároveň pokračuje mezipředmětovými úlohami (matematika), kdy se  žáci pokouší vypočítat nejprve přibližnou vzdálenost Slunce – Země(dopad světla za 8 minut), kdy mohou využít celkem 3x nápovědu(uvědomění si základních veličin, které pro tento výpočet musí znát) a po té pracují s bližším časovým údajem dopadu slunečního paprsku na Zem(8 min 19 s).</a:t>
            </a:r>
          </a:p>
          <a:p>
            <a:pPr algn="just"/>
            <a:r>
              <a:rPr lang="cs-CZ" dirty="0" smtClean="0"/>
              <a:t>Snímky 8 – 12 žákům </a:t>
            </a:r>
            <a:r>
              <a:rPr lang="cs-CZ" dirty="0" err="1" smtClean="0"/>
              <a:t>přiblížují</a:t>
            </a:r>
            <a:r>
              <a:rPr lang="cs-CZ" dirty="0" smtClean="0"/>
              <a:t> některá souhvězdí; zde musí zapojit svou fantazii a pokusit se ze tří možností odhadnout, které souhvězdí hvězdy zobrazují. To je potom pro konkrétnější představu „</a:t>
            </a:r>
            <a:r>
              <a:rPr lang="cs-CZ" dirty="0" err="1" smtClean="0"/>
              <a:t>odkliknutím</a:t>
            </a:r>
            <a:r>
              <a:rPr lang="cs-CZ" dirty="0" smtClean="0"/>
              <a:t>“ propojeno úsečkami.</a:t>
            </a:r>
          </a:p>
          <a:p>
            <a:pPr algn="just"/>
            <a:r>
              <a:rPr lang="cs-CZ" dirty="0" smtClean="0"/>
              <a:t>Pochopení tématu si žáci ověří v závěrečném kvízu(</a:t>
            </a:r>
            <a:r>
              <a:rPr lang="cs-CZ" dirty="0" err="1" smtClean="0"/>
              <a:t>slide</a:t>
            </a:r>
            <a:r>
              <a:rPr lang="cs-CZ" dirty="0" smtClean="0"/>
              <a:t> 14), kdy postupně odkrývají hvězdy, pod kterými se skrývají otázky. Po zodpovězení otázky(začínají č.1) se aktivuje vždy otázka o číslo větší. Pokud dojdou k otázce č. 12 a zodpoví ji, naskytne se jim pohled na fotografii astronomického dalekohledu s otázkou k čemu přístroj slouží. Odpověď si mohou snadno opět kliknutím zkontrolovat.</a:t>
            </a:r>
          </a:p>
          <a:p>
            <a:pPr algn="just"/>
            <a:r>
              <a:rPr lang="cs-CZ" dirty="0" smtClean="0"/>
              <a:t>Materiál obsahuje 15 stran a je určen k interaktivní výuce.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724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://upload.wikimedia.org/wikipedia/commons/2/2f/Perseid_and_Milky_Wa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717032"/>
            <a:ext cx="8229600" cy="125272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HVĚZDY- SOUHVĚZDÍ </a:t>
            </a:r>
            <a:b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GALAXIE</a:t>
            </a:r>
            <a:endParaRPr lang="cs-CZ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3</a:t>
            </a:fld>
            <a:endParaRPr lang="cs-CZ"/>
          </a:p>
        </p:txBody>
      </p:sp>
      <p:pic>
        <p:nvPicPr>
          <p:cNvPr id="4099" name="Picture 3" descr="C:\Users\sen\AppData\Local\Microsoft\Windows\Temporary Internet Files\Content.IE5\UMT1ZVB2\MM90021907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144" y="5340706"/>
            <a:ext cx="1058217" cy="10731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sen\AppData\Local\Microsoft\Windows\Temporary Internet Files\Content.IE5\SWY5R9VX\MM900219073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29550"/>
            <a:ext cx="1008113" cy="10223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sen\AppData\Local\Microsoft\Windows\Temporary Internet Files\Content.IE5\74MJT10G\MM900219082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98940"/>
            <a:ext cx="2630778" cy="26678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sen\AppData\Local\Microsoft\Windows\Temporary Internet Files\Content.IE5\UMT1ZVB2\MM900219072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00" y="4472747"/>
            <a:ext cx="1711809" cy="17359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132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upload.wikimedia.org/wikipedia/commons/2/2f/Perseid_and_Milky_Wa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4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27584" y="908931"/>
            <a:ext cx="2517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FFC000"/>
                </a:solidFill>
              </a:rPr>
              <a:t>SOUHVĚZDÍ</a:t>
            </a: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7" y="1816210"/>
            <a:ext cx="35097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>
                <a:solidFill>
                  <a:srgbClr val="FFC000"/>
                </a:solidFill>
              </a:rPr>
              <a:t>s</a:t>
            </a:r>
            <a:r>
              <a:rPr lang="cs-CZ" sz="2400" b="1" dirty="0" smtClean="0">
                <a:solidFill>
                  <a:srgbClr val="FFC000"/>
                </a:solidFill>
              </a:rPr>
              <a:t>kupiny hvězd připomínající zvíře, věc, bájnou postavu…(Labuť , Delfín, Perseus)   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4020196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>
                <a:solidFill>
                  <a:srgbClr val="FFC000"/>
                </a:solidFill>
              </a:rPr>
              <a:t>s</a:t>
            </a:r>
            <a:r>
              <a:rPr lang="cs-CZ" sz="2400" b="1" dirty="0" smtClean="0">
                <a:solidFill>
                  <a:srgbClr val="FFC000"/>
                </a:solidFill>
              </a:rPr>
              <a:t>oučástí souhvězdí Velké medvědice je                     , součástí Malého medvěda je                      – poslední hvězda jeho oje je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5536" y="5550331"/>
            <a:ext cx="7488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FC000"/>
                </a:solidFill>
              </a:rPr>
              <a:t>Polárka je stále nad severním pólem, proto se jí říká též Severka (4x vzdálenost kol Velkého vozu)</a:t>
            </a:r>
            <a:endParaRPr lang="cs-CZ" sz="2400" b="1" dirty="0">
              <a:solidFill>
                <a:srgbClr val="FFC000"/>
              </a:solidFill>
            </a:endParaRPr>
          </a:p>
        </p:txBody>
      </p:sp>
      <p:grpSp>
        <p:nvGrpSpPr>
          <p:cNvPr id="31" name="Skupina 30"/>
          <p:cNvGrpSpPr/>
          <p:nvPr/>
        </p:nvGrpSpPr>
        <p:grpSpPr>
          <a:xfrm rot="1637715">
            <a:off x="6147860" y="894189"/>
            <a:ext cx="1431819" cy="1687678"/>
            <a:chOff x="6547918" y="977368"/>
            <a:chExt cx="1431819" cy="1687678"/>
          </a:xfrm>
        </p:grpSpPr>
        <p:sp>
          <p:nvSpPr>
            <p:cNvPr id="10" name="Ovál 9"/>
            <p:cNvSpPr/>
            <p:nvPr/>
          </p:nvSpPr>
          <p:spPr>
            <a:xfrm rot="21272417">
              <a:off x="6547918" y="977368"/>
              <a:ext cx="86974" cy="9685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vál 13"/>
            <p:cNvSpPr/>
            <p:nvPr/>
          </p:nvSpPr>
          <p:spPr>
            <a:xfrm rot="21272417">
              <a:off x="7178515" y="1006046"/>
              <a:ext cx="86974" cy="9685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vál 14"/>
            <p:cNvSpPr/>
            <p:nvPr/>
          </p:nvSpPr>
          <p:spPr>
            <a:xfrm rot="21272417">
              <a:off x="6588278" y="1399633"/>
              <a:ext cx="86974" cy="9685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Ovál 15"/>
            <p:cNvSpPr/>
            <p:nvPr/>
          </p:nvSpPr>
          <p:spPr>
            <a:xfrm rot="21272417">
              <a:off x="7143373" y="1373311"/>
              <a:ext cx="86974" cy="9685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vál 16"/>
            <p:cNvSpPr/>
            <p:nvPr/>
          </p:nvSpPr>
          <p:spPr>
            <a:xfrm rot="21272417">
              <a:off x="7391507" y="1630569"/>
              <a:ext cx="86974" cy="9685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vál 17"/>
            <p:cNvSpPr/>
            <p:nvPr/>
          </p:nvSpPr>
          <p:spPr>
            <a:xfrm rot="21272417">
              <a:off x="7594201" y="1906341"/>
              <a:ext cx="86974" cy="9685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Pěticípá hvězda 12"/>
            <p:cNvSpPr/>
            <p:nvPr/>
          </p:nvSpPr>
          <p:spPr>
            <a:xfrm rot="676012">
              <a:off x="7658864" y="2269010"/>
              <a:ext cx="320873" cy="396036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0" name="Obdélník 19"/>
          <p:cNvSpPr/>
          <p:nvPr/>
        </p:nvSpPr>
        <p:spPr>
          <a:xfrm>
            <a:off x="4545542" y="4407469"/>
            <a:ext cx="148853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u="sng" dirty="0" smtClean="0">
                <a:solidFill>
                  <a:srgbClr val="FFFF00"/>
                </a:solidFill>
              </a:rPr>
              <a:t>Malý </a:t>
            </a:r>
            <a:r>
              <a:rPr lang="cs-CZ" sz="2400" b="1" u="sng" dirty="0">
                <a:solidFill>
                  <a:srgbClr val="FFFF00"/>
                </a:solidFill>
              </a:rPr>
              <a:t>vůz</a:t>
            </a:r>
          </a:p>
        </p:txBody>
      </p:sp>
      <p:grpSp>
        <p:nvGrpSpPr>
          <p:cNvPr id="30" name="Skupina 29"/>
          <p:cNvGrpSpPr/>
          <p:nvPr/>
        </p:nvGrpSpPr>
        <p:grpSpPr>
          <a:xfrm rot="2152691">
            <a:off x="3146444" y="1521783"/>
            <a:ext cx="2421701" cy="2118652"/>
            <a:chOff x="2358566" y="980728"/>
            <a:chExt cx="2421701" cy="2118652"/>
          </a:xfrm>
        </p:grpSpPr>
        <p:sp>
          <p:nvSpPr>
            <p:cNvPr id="21" name="Pěticípá hvězda 20"/>
            <p:cNvSpPr/>
            <p:nvPr/>
          </p:nvSpPr>
          <p:spPr>
            <a:xfrm>
              <a:off x="4457853" y="2318482"/>
              <a:ext cx="322414" cy="297091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Pěticípá hvězda 23"/>
            <p:cNvSpPr/>
            <p:nvPr/>
          </p:nvSpPr>
          <p:spPr>
            <a:xfrm rot="635161">
              <a:off x="4157785" y="2802289"/>
              <a:ext cx="322414" cy="297091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vál 22"/>
            <p:cNvSpPr/>
            <p:nvPr/>
          </p:nvSpPr>
          <p:spPr>
            <a:xfrm>
              <a:off x="3308291" y="1666336"/>
              <a:ext cx="108012" cy="14743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vál 25"/>
            <p:cNvSpPr/>
            <p:nvPr/>
          </p:nvSpPr>
          <p:spPr>
            <a:xfrm>
              <a:off x="3006638" y="1181048"/>
              <a:ext cx="108012" cy="14743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Ovál 26"/>
            <p:cNvSpPr/>
            <p:nvPr/>
          </p:nvSpPr>
          <p:spPr>
            <a:xfrm>
              <a:off x="2358566" y="980728"/>
              <a:ext cx="108012" cy="14743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Ovál 27"/>
            <p:cNvSpPr/>
            <p:nvPr/>
          </p:nvSpPr>
          <p:spPr>
            <a:xfrm>
              <a:off x="3707904" y="2059648"/>
              <a:ext cx="108012" cy="14743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vál 28"/>
            <p:cNvSpPr/>
            <p:nvPr/>
          </p:nvSpPr>
          <p:spPr>
            <a:xfrm>
              <a:off x="3524315" y="2545138"/>
              <a:ext cx="108012" cy="14743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3" name="Obdélník 32"/>
          <p:cNvSpPr/>
          <p:nvPr/>
        </p:nvSpPr>
        <p:spPr>
          <a:xfrm>
            <a:off x="5869502" y="4020196"/>
            <a:ext cx="148853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u="sng" dirty="0" smtClean="0">
                <a:solidFill>
                  <a:srgbClr val="FFFF00"/>
                </a:solidFill>
              </a:rPr>
              <a:t>Velký vůz</a:t>
            </a:r>
            <a:r>
              <a:rPr lang="cs-CZ" sz="2400" b="1" u="sng" dirty="0" smtClean="0">
                <a:solidFill>
                  <a:srgbClr val="FFC000"/>
                </a:solidFill>
              </a:rPr>
              <a:t> </a:t>
            </a:r>
            <a:endParaRPr lang="cs-CZ" sz="2400" b="1" u="sng" dirty="0"/>
          </a:p>
        </p:txBody>
      </p:sp>
      <p:sp>
        <p:nvSpPr>
          <p:cNvPr id="34" name="Pěticípá hvězda 33"/>
          <p:cNvSpPr/>
          <p:nvPr/>
        </p:nvSpPr>
        <p:spPr>
          <a:xfrm rot="2313727">
            <a:off x="6858125" y="2321771"/>
            <a:ext cx="475650" cy="49361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3161064" y="4774227"/>
            <a:ext cx="148853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u="sng" dirty="0" smtClean="0">
                <a:solidFill>
                  <a:srgbClr val="FFFF00"/>
                </a:solidFill>
              </a:rPr>
              <a:t>Polárka</a:t>
            </a:r>
            <a:endParaRPr lang="cs-CZ" sz="2400" b="1" u="sng" dirty="0">
              <a:solidFill>
                <a:srgbClr val="FFFF00"/>
              </a:solidFill>
            </a:endParaRPr>
          </a:p>
        </p:txBody>
      </p:sp>
      <p:sp>
        <p:nvSpPr>
          <p:cNvPr id="32" name="Zahnutá šipka dolů 31"/>
          <p:cNvSpPr/>
          <p:nvPr/>
        </p:nvSpPr>
        <p:spPr>
          <a:xfrm rot="19852354">
            <a:off x="4303839" y="3388773"/>
            <a:ext cx="712140" cy="188538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  <p:sp>
        <p:nvSpPr>
          <p:cNvPr id="37" name="Zahnutá šipka dolů 36"/>
          <p:cNvSpPr/>
          <p:nvPr/>
        </p:nvSpPr>
        <p:spPr>
          <a:xfrm rot="20400540">
            <a:off x="4990501" y="3075881"/>
            <a:ext cx="712140" cy="188538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  <p:sp>
        <p:nvSpPr>
          <p:cNvPr id="38" name="Zahnutá šipka dolů 37"/>
          <p:cNvSpPr/>
          <p:nvPr/>
        </p:nvSpPr>
        <p:spPr>
          <a:xfrm rot="20060076">
            <a:off x="5619180" y="2745436"/>
            <a:ext cx="712140" cy="188538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  <p:sp>
        <p:nvSpPr>
          <p:cNvPr id="39" name="Zahnutá šipka dolů 38"/>
          <p:cNvSpPr/>
          <p:nvPr/>
        </p:nvSpPr>
        <p:spPr>
          <a:xfrm rot="20232596">
            <a:off x="6257701" y="2396884"/>
            <a:ext cx="712140" cy="188538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  <p:sp>
        <p:nvSpPr>
          <p:cNvPr id="36" name="Ovál 35"/>
          <p:cNvSpPr/>
          <p:nvPr/>
        </p:nvSpPr>
        <p:spPr>
          <a:xfrm>
            <a:off x="6716450" y="6007483"/>
            <a:ext cx="222421" cy="247438"/>
          </a:xfrm>
          <a:prstGeom prst="ellipse">
            <a:avLst/>
          </a:prstGeom>
          <a:solidFill>
            <a:srgbClr val="F4F9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829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8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0" grpId="0"/>
      <p:bldP spid="33" grpId="0"/>
      <p:bldP spid="34" grpId="0" animBg="1"/>
      <p:bldP spid="34" grpId="1" animBg="1"/>
      <p:bldP spid="35" grpId="0"/>
      <p:bldP spid="32" grpId="0" animBg="1"/>
      <p:bldP spid="37" grpId="0" animBg="1"/>
      <p:bldP spid="38" grpId="0" animBg="1"/>
      <p:bldP spid="39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upload.wikimedia.org/wikipedia/commons/2/2f/Perseid_and_Milky_Wa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5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91580" y="476672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C000"/>
                </a:solidFill>
              </a:rPr>
              <a:t>PROČ NĚKTERÉ HVĚZDY SVÍTÍ JASNĚ A JINÉ NE?</a:t>
            </a: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2414113"/>
            <a:ext cx="6624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FC000"/>
                </a:solidFill>
              </a:rPr>
              <a:t>různá vzdálenost od Země (některé jsou jasné -  blíže k Zemi, naopak  vzdálené hvězdy  sotva vidíme)   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4166888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FC000"/>
                </a:solidFill>
              </a:rPr>
              <a:t>různá velikost hvězd (velkým říkají astronomové obři, malým trpaslíci)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5536" y="5550331"/>
            <a:ext cx="7488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FC000"/>
                </a:solidFill>
              </a:rPr>
              <a:t>různá zářivost hvězd</a:t>
            </a:r>
            <a:endParaRPr lang="cs-CZ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550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6</a:t>
            </a:fld>
            <a:endParaRPr lang="cs-CZ"/>
          </a:p>
        </p:txBody>
      </p:sp>
      <p:pic>
        <p:nvPicPr>
          <p:cNvPr id="2050" name="Picture 2" descr="http://upload.wikimedia.org/wikipedia/commons/d/df/Sun_in_X-R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262"/>
            <a:ext cx="9652445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86145" y="1137465"/>
            <a:ext cx="4371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FFFF00"/>
                </a:solidFill>
              </a:rPr>
              <a:t>Slunce, nebo hvězda?</a:t>
            </a:r>
            <a:endParaRPr lang="cs-CZ" sz="3600" b="1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190676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Slunce je naše nejbližší hvězda   </a:t>
            </a:r>
            <a:endParaRPr lang="cs-CZ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5536" y="3867046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cs-CZ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větlo ze Slunce letí na Zemi 8 minut (z blízkých hvězd několik roků, ze vzdálených i tisíce let), </a:t>
            </a:r>
            <a: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světlo urazí za jednu sekundu 300 000 km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5536" y="2702239"/>
            <a:ext cx="7488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Vzdálenost hvězd se měří ve světelných rocích, tj. vzdálenost, kterou urazí světelný paprsek za rok</a:t>
            </a:r>
            <a:endParaRPr lang="cs-CZ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27584" y="1946523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4F92F"/>
                </a:solidFill>
              </a:rPr>
              <a:t>Jaká je přibližná vzdálenost Slunce – Země? Co k tomu potřebuješ vědět?</a:t>
            </a:r>
            <a:endParaRPr lang="cs-CZ" sz="2400" b="1" dirty="0">
              <a:solidFill>
                <a:srgbClr val="F4F92F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671900" y="5592569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rgbClr val="F4F92F"/>
                </a:solidFill>
              </a:rPr>
              <a:t>Pro bystré hlavičky</a:t>
            </a:r>
            <a:r>
              <a:rPr lang="cs-CZ" sz="2400" b="1" u="sng" dirty="0" smtClean="0">
                <a:solidFill>
                  <a:srgbClr val="F4F92F"/>
                </a:solidFill>
                <a:sym typeface="Wingdings" pitchFamily="2" charset="2"/>
              </a:rPr>
              <a:t></a:t>
            </a:r>
            <a:endParaRPr lang="cs-CZ" sz="2400" b="1" u="sng" dirty="0">
              <a:solidFill>
                <a:srgbClr val="F4F92F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638652" y="2732892"/>
            <a:ext cx="1858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smtClean="0">
                <a:solidFill>
                  <a:srgbClr val="F4F92F"/>
                </a:solidFill>
              </a:rPr>
              <a:t>Nápověda (3x)</a:t>
            </a:r>
            <a:endParaRPr lang="cs-CZ" sz="2000" b="1" u="sng" dirty="0">
              <a:solidFill>
                <a:srgbClr val="F4F92F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279848" y="5107127"/>
            <a:ext cx="5897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3. Rychlost světla za sekundu (300 000 km)</a:t>
            </a:r>
            <a:endParaRPr lang="cs-CZ" sz="2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259632" y="3429000"/>
            <a:ext cx="5897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1. Dobu, za kterou doletí paprsek ze Slunce  na Zem (8 minut)</a:t>
            </a:r>
            <a:endParaRPr lang="cs-CZ" sz="2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259632" y="4452730"/>
            <a:ext cx="5897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2. Počet sekund za minutu (1 min. = 60 s) </a:t>
            </a:r>
            <a:endParaRPr lang="cs-CZ" sz="2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816106" y="5768085"/>
            <a:ext cx="136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rgbClr val="F4F92F"/>
                </a:solidFill>
              </a:rPr>
              <a:t>Řešení</a:t>
            </a:r>
            <a:endParaRPr lang="cs-CZ" sz="2400" b="1" u="sng" dirty="0">
              <a:solidFill>
                <a:srgbClr val="F4F92F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31540" y="3834144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 . 60 . 300 000 = 8 . 6 . 3 . 1 000 000 = 144 000 000 km </a:t>
            </a:r>
            <a:endParaRPr lang="cs-CZ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39432" y="4652538"/>
            <a:ext cx="8165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bude-li přesnější hodnotou doletu paprsku na Zemi 8 minut a 19 sekund, potom je vzdálenost …</a:t>
            </a:r>
            <a:endParaRPr lang="cs-CZ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Veselý obličej 11"/>
          <p:cNvSpPr/>
          <p:nvPr/>
        </p:nvSpPr>
        <p:spPr>
          <a:xfrm>
            <a:off x="6830396" y="5068036"/>
            <a:ext cx="346966" cy="397219"/>
          </a:xfrm>
          <a:prstGeom prst="smileyFace">
            <a:avLst/>
          </a:prstGeom>
          <a:solidFill>
            <a:srgbClr val="F4F92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259412" y="3618700"/>
            <a:ext cx="8561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(8 . 60 + 19) . 300 000 = 499 . 300 000 = 149 700 000 km </a:t>
            </a:r>
            <a:endParaRPr lang="cs-CZ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26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5" grpId="0"/>
      <p:bldP spid="5" grpId="1"/>
      <p:bldP spid="11" grpId="0"/>
      <p:bldP spid="10" grpId="0"/>
      <p:bldP spid="10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2" grpId="0" animBg="1"/>
      <p:bldP spid="12" grpId="1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2/2f/Perseid_and_Milky_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vtm.e15.cz/files/upload/aktuality/3948/_ek__n_s_mezigalaktick__sr__ka__4d4fbe526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548680"/>
            <a:ext cx="9525000" cy="6200775"/>
          </a:xfrm>
          <a:prstGeom prst="ellipse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82434" y="807095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C000"/>
                </a:solidFill>
              </a:rPr>
              <a:t>GALAXIE</a:t>
            </a: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9168" y="2743792"/>
            <a:ext cx="6624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FC000"/>
                </a:solidFill>
              </a:rPr>
              <a:t> Země (Slunce, sluneční soustava) je součástí galaxie zvané                                 (světlejší  pruh přes celou oblohu , podobný rozlitému mléku)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9168" y="162880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FC000"/>
                </a:solidFill>
              </a:rPr>
              <a:t>hvězdná soustava, která se skládá z velikého  množství hvězd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9168" y="4973775"/>
            <a:ext cx="7488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>
                <a:solidFill>
                  <a:srgbClr val="FFC000"/>
                </a:solidFill>
              </a:rPr>
              <a:t>s</a:t>
            </a:r>
            <a:r>
              <a:rPr lang="cs-CZ" sz="2400" b="1" dirty="0" smtClean="0">
                <a:solidFill>
                  <a:srgbClr val="FFC000"/>
                </a:solidFill>
              </a:rPr>
              <a:t>větlu trvá doletět z jednoho konce galaxie na druhý 100 000 let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9168" y="4228116"/>
            <a:ext cx="7488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>
                <a:solidFill>
                  <a:srgbClr val="FFC000"/>
                </a:solidFill>
              </a:rPr>
              <a:t>g</a:t>
            </a:r>
            <a:r>
              <a:rPr lang="cs-CZ" sz="2400" b="1" dirty="0" smtClean="0">
                <a:solidFill>
                  <a:srgbClr val="FFC000"/>
                </a:solidFill>
              </a:rPr>
              <a:t>alaxií je ve vesmíru velké množství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608292" y="311312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rgbClr val="FFC000"/>
                </a:solidFill>
              </a:rPr>
              <a:t> Mléčná dráha  </a:t>
            </a:r>
            <a:endParaRPr lang="cs-CZ" sz="2400" b="1" u="sng" dirty="0">
              <a:solidFill>
                <a:srgbClr val="FFC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890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2/2f/Perseid_and_Milky_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8</a:t>
            </a:fld>
            <a:endParaRPr lang="cs-CZ"/>
          </a:p>
        </p:txBody>
      </p:sp>
      <p:grpSp>
        <p:nvGrpSpPr>
          <p:cNvPr id="9" name="Skupina 8"/>
          <p:cNvGrpSpPr/>
          <p:nvPr/>
        </p:nvGrpSpPr>
        <p:grpSpPr>
          <a:xfrm>
            <a:off x="251520" y="356955"/>
            <a:ext cx="3084403" cy="3576101"/>
            <a:chOff x="3046548" y="1484784"/>
            <a:chExt cx="3084403" cy="3576101"/>
          </a:xfrm>
        </p:grpSpPr>
        <p:sp>
          <p:nvSpPr>
            <p:cNvPr id="3" name="Ovál 2"/>
            <p:cNvSpPr/>
            <p:nvPr/>
          </p:nvSpPr>
          <p:spPr>
            <a:xfrm>
              <a:off x="4181836" y="2502169"/>
              <a:ext cx="144016" cy="144016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vál 12"/>
            <p:cNvSpPr/>
            <p:nvPr/>
          </p:nvSpPr>
          <p:spPr>
            <a:xfrm>
              <a:off x="3046548" y="4373488"/>
              <a:ext cx="144016" cy="144016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vál 13"/>
            <p:cNvSpPr/>
            <p:nvPr/>
          </p:nvSpPr>
          <p:spPr>
            <a:xfrm>
              <a:off x="5220072" y="3933056"/>
              <a:ext cx="144016" cy="144016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vál 14"/>
            <p:cNvSpPr/>
            <p:nvPr/>
          </p:nvSpPr>
          <p:spPr>
            <a:xfrm>
              <a:off x="6012160" y="1484784"/>
              <a:ext cx="118791" cy="144016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Ovál 15"/>
            <p:cNvSpPr/>
            <p:nvPr/>
          </p:nvSpPr>
          <p:spPr>
            <a:xfrm flipH="1" flipV="1">
              <a:off x="5803576" y="1700808"/>
              <a:ext cx="103942" cy="144016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vál 16"/>
            <p:cNvSpPr/>
            <p:nvPr/>
          </p:nvSpPr>
          <p:spPr>
            <a:xfrm>
              <a:off x="5508104" y="2636912"/>
              <a:ext cx="144016" cy="144016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vál 17"/>
            <p:cNvSpPr/>
            <p:nvPr/>
          </p:nvSpPr>
          <p:spPr>
            <a:xfrm>
              <a:off x="4572000" y="3212976"/>
              <a:ext cx="144016" cy="144016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vál 18"/>
            <p:cNvSpPr/>
            <p:nvPr/>
          </p:nvSpPr>
          <p:spPr>
            <a:xfrm>
              <a:off x="3851920" y="4005064"/>
              <a:ext cx="144016" cy="144016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vál 19"/>
            <p:cNvSpPr/>
            <p:nvPr/>
          </p:nvSpPr>
          <p:spPr>
            <a:xfrm>
              <a:off x="5986935" y="4916869"/>
              <a:ext cx="144016" cy="144016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" name="TextovéPole 22"/>
          <p:cNvSpPr txBox="1"/>
          <p:nvPr/>
        </p:nvSpPr>
        <p:spPr>
          <a:xfrm>
            <a:off x="4572000" y="174891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Zkus odhadnout, které souhvězdí je vyznačeno žlutými body:</a:t>
            </a:r>
            <a:endParaRPr lang="cs-CZ" sz="2400" dirty="0">
              <a:solidFill>
                <a:srgbClr val="FFC00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572000" y="3389675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1. Delfín</a:t>
            </a:r>
            <a:endParaRPr lang="cs-CZ" sz="2400" dirty="0">
              <a:solidFill>
                <a:srgbClr val="FFC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572000" y="406286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2. Labuť</a:t>
            </a:r>
            <a:endParaRPr lang="cs-CZ" sz="2400" dirty="0">
              <a:solidFill>
                <a:srgbClr val="FFC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572000" y="4719971"/>
            <a:ext cx="1150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3. Býk</a:t>
            </a:r>
            <a:endParaRPr lang="cs-CZ" sz="2400" dirty="0">
              <a:solidFill>
                <a:srgbClr val="FFC000"/>
              </a:solidFill>
            </a:endParaRPr>
          </a:p>
        </p:txBody>
      </p:sp>
      <p:grpSp>
        <p:nvGrpSpPr>
          <p:cNvPr id="31" name="Skupina 30"/>
          <p:cNvGrpSpPr/>
          <p:nvPr/>
        </p:nvGrpSpPr>
        <p:grpSpPr>
          <a:xfrm>
            <a:off x="6507288" y="3280845"/>
            <a:ext cx="539677" cy="517638"/>
            <a:chOff x="3822947" y="2741396"/>
            <a:chExt cx="3409886" cy="2952327"/>
          </a:xfrm>
        </p:grpSpPr>
        <p:grpSp>
          <p:nvGrpSpPr>
            <p:cNvPr id="32" name="Skupina 31"/>
            <p:cNvGrpSpPr/>
            <p:nvPr/>
          </p:nvGrpSpPr>
          <p:grpSpPr>
            <a:xfrm>
              <a:off x="3822947" y="2741396"/>
              <a:ext cx="3409886" cy="2952327"/>
              <a:chOff x="3886200" y="4365103"/>
              <a:chExt cx="1825710" cy="1800199"/>
            </a:xfrm>
          </p:grpSpPr>
          <p:pic>
            <p:nvPicPr>
              <p:cNvPr id="34" name="Picture 4" descr="C:\Users\sen\AppData\Local\Microsoft\Windows\Temporary Internet Files\Content.IE5\SWY5R9VX\MC900389356[1].wm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886200" y="4365103"/>
                <a:ext cx="1825710" cy="18001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Oblouk 34"/>
              <p:cNvSpPr/>
              <p:nvPr/>
            </p:nvSpPr>
            <p:spPr>
              <a:xfrm flipH="1">
                <a:off x="4617719" y="5373216"/>
                <a:ext cx="640081" cy="504056"/>
              </a:xfrm>
              <a:prstGeom prst="arc">
                <a:avLst>
                  <a:gd name="adj1" fmla="val 17951348"/>
                  <a:gd name="adj2" fmla="val 0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Ovál 35"/>
              <p:cNvSpPr/>
              <p:nvPr/>
            </p:nvSpPr>
            <p:spPr>
              <a:xfrm>
                <a:off x="4528783" y="4963517"/>
                <a:ext cx="144016" cy="216024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3" name="Ovál 32"/>
            <p:cNvSpPr/>
            <p:nvPr/>
          </p:nvSpPr>
          <p:spPr>
            <a:xfrm>
              <a:off x="5148064" y="393305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7" name="Skupina 36"/>
          <p:cNvGrpSpPr/>
          <p:nvPr/>
        </p:nvGrpSpPr>
        <p:grpSpPr>
          <a:xfrm>
            <a:off x="6516215" y="4613363"/>
            <a:ext cx="539677" cy="517638"/>
            <a:chOff x="3822947" y="2741396"/>
            <a:chExt cx="3409886" cy="2952327"/>
          </a:xfrm>
        </p:grpSpPr>
        <p:grpSp>
          <p:nvGrpSpPr>
            <p:cNvPr id="38" name="Skupina 37"/>
            <p:cNvGrpSpPr/>
            <p:nvPr/>
          </p:nvGrpSpPr>
          <p:grpSpPr>
            <a:xfrm>
              <a:off x="3822947" y="2741396"/>
              <a:ext cx="3409886" cy="2952327"/>
              <a:chOff x="3886200" y="4365103"/>
              <a:chExt cx="1825710" cy="1800199"/>
            </a:xfrm>
          </p:grpSpPr>
          <p:pic>
            <p:nvPicPr>
              <p:cNvPr id="40" name="Picture 4" descr="C:\Users\sen\AppData\Local\Microsoft\Windows\Temporary Internet Files\Content.IE5\SWY5R9VX\MC900389356[1].wm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886200" y="4365103"/>
                <a:ext cx="1825710" cy="18001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Oblouk 40"/>
              <p:cNvSpPr/>
              <p:nvPr/>
            </p:nvSpPr>
            <p:spPr>
              <a:xfrm flipH="1">
                <a:off x="4617719" y="5373216"/>
                <a:ext cx="640081" cy="504056"/>
              </a:xfrm>
              <a:prstGeom prst="arc">
                <a:avLst>
                  <a:gd name="adj1" fmla="val 17951348"/>
                  <a:gd name="adj2" fmla="val 0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Ovál 41"/>
              <p:cNvSpPr/>
              <p:nvPr/>
            </p:nvSpPr>
            <p:spPr>
              <a:xfrm>
                <a:off x="4528783" y="4963517"/>
                <a:ext cx="144016" cy="216024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9" name="Ovál 38"/>
            <p:cNvSpPr/>
            <p:nvPr/>
          </p:nvSpPr>
          <p:spPr>
            <a:xfrm>
              <a:off x="5148064" y="393305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50" name="Skupina 1049"/>
          <p:cNvGrpSpPr/>
          <p:nvPr/>
        </p:nvGrpSpPr>
        <p:grpSpPr>
          <a:xfrm>
            <a:off x="360657" y="479880"/>
            <a:ext cx="2873872" cy="3309160"/>
            <a:chOff x="360657" y="479880"/>
            <a:chExt cx="2873872" cy="3309160"/>
          </a:xfrm>
        </p:grpSpPr>
        <p:cxnSp>
          <p:nvCxnSpPr>
            <p:cNvPr id="43" name="Přímá spojnice 42"/>
            <p:cNvCxnSpPr>
              <a:endCxn id="19" idx="3"/>
            </p:cNvCxnSpPr>
            <p:nvPr/>
          </p:nvCxnSpPr>
          <p:spPr>
            <a:xfrm flipV="1">
              <a:off x="360657" y="3000160"/>
              <a:ext cx="717326" cy="296416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8" name="Přímá spojnice 47"/>
            <p:cNvCxnSpPr/>
            <p:nvPr/>
          </p:nvCxnSpPr>
          <p:spPr>
            <a:xfrm flipV="1">
              <a:off x="1110572" y="2175010"/>
              <a:ext cx="754229" cy="762267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9" name="Přímá spojnice 48"/>
            <p:cNvCxnSpPr>
              <a:endCxn id="18" idx="0"/>
            </p:cNvCxnSpPr>
            <p:nvPr/>
          </p:nvCxnSpPr>
          <p:spPr>
            <a:xfrm>
              <a:off x="1475656" y="1464078"/>
              <a:ext cx="373324" cy="621069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0" name="Přímá spojnice 49"/>
            <p:cNvCxnSpPr>
              <a:endCxn id="17" idx="3"/>
            </p:cNvCxnSpPr>
            <p:nvPr/>
          </p:nvCxnSpPr>
          <p:spPr>
            <a:xfrm flipV="1">
              <a:off x="1864801" y="1632008"/>
              <a:ext cx="869366" cy="54225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1" name="Přímá spojnice 50"/>
            <p:cNvCxnSpPr>
              <a:stCxn id="17" idx="7"/>
              <a:endCxn id="16" idx="0"/>
            </p:cNvCxnSpPr>
            <p:nvPr/>
          </p:nvCxnSpPr>
          <p:spPr>
            <a:xfrm flipV="1">
              <a:off x="2836001" y="716995"/>
              <a:ext cx="224518" cy="813179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2" name="Přímá spojnice 51"/>
            <p:cNvCxnSpPr/>
            <p:nvPr/>
          </p:nvCxnSpPr>
          <p:spPr>
            <a:xfrm>
              <a:off x="1901171" y="2175010"/>
              <a:ext cx="574177" cy="630217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3" name="Přímá spojnice 52"/>
            <p:cNvCxnSpPr/>
            <p:nvPr/>
          </p:nvCxnSpPr>
          <p:spPr>
            <a:xfrm>
              <a:off x="2514449" y="2877235"/>
              <a:ext cx="702683" cy="911805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9" name="Přímá spojnice 78"/>
            <p:cNvCxnSpPr>
              <a:endCxn id="15" idx="3"/>
            </p:cNvCxnSpPr>
            <p:nvPr/>
          </p:nvCxnSpPr>
          <p:spPr>
            <a:xfrm flipV="1">
              <a:off x="3112490" y="479880"/>
              <a:ext cx="122039" cy="14080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64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2/2f/Perseid_and_Milky_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9</a:t>
            </a:fld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4572000" y="174891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Zkus odhadnout, které souhvězdí je vyznačeno žlutými body:</a:t>
            </a:r>
            <a:endParaRPr lang="cs-CZ" sz="2400" dirty="0">
              <a:solidFill>
                <a:srgbClr val="FFC00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572000" y="3389675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1. Beran</a:t>
            </a:r>
            <a:endParaRPr lang="cs-CZ" sz="2400" dirty="0">
              <a:solidFill>
                <a:srgbClr val="FFC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572000" y="406286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2. Delfín</a:t>
            </a:r>
            <a:endParaRPr lang="cs-CZ" sz="2400" dirty="0">
              <a:solidFill>
                <a:srgbClr val="FFC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572000" y="4719971"/>
            <a:ext cx="1150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3. Drak</a:t>
            </a:r>
            <a:endParaRPr lang="cs-CZ" sz="2400" dirty="0">
              <a:solidFill>
                <a:srgbClr val="FFC000"/>
              </a:solidFill>
            </a:endParaRPr>
          </a:p>
        </p:txBody>
      </p:sp>
      <p:grpSp>
        <p:nvGrpSpPr>
          <p:cNvPr id="31" name="Skupina 30"/>
          <p:cNvGrpSpPr/>
          <p:nvPr/>
        </p:nvGrpSpPr>
        <p:grpSpPr>
          <a:xfrm>
            <a:off x="6507288" y="3280845"/>
            <a:ext cx="539677" cy="517638"/>
            <a:chOff x="3822947" y="2741396"/>
            <a:chExt cx="3409886" cy="2952327"/>
          </a:xfrm>
        </p:grpSpPr>
        <p:grpSp>
          <p:nvGrpSpPr>
            <p:cNvPr id="32" name="Skupina 31"/>
            <p:cNvGrpSpPr/>
            <p:nvPr/>
          </p:nvGrpSpPr>
          <p:grpSpPr>
            <a:xfrm>
              <a:off x="3822947" y="2741396"/>
              <a:ext cx="3409886" cy="2952327"/>
              <a:chOff x="3886200" y="4365103"/>
              <a:chExt cx="1825710" cy="1800199"/>
            </a:xfrm>
          </p:grpSpPr>
          <p:pic>
            <p:nvPicPr>
              <p:cNvPr id="34" name="Picture 4" descr="C:\Users\sen\AppData\Local\Microsoft\Windows\Temporary Internet Files\Content.IE5\SWY5R9VX\MC900389356[1].wm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886200" y="4365103"/>
                <a:ext cx="1825710" cy="18001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Oblouk 34"/>
              <p:cNvSpPr/>
              <p:nvPr/>
            </p:nvSpPr>
            <p:spPr>
              <a:xfrm flipH="1">
                <a:off x="4617719" y="5373216"/>
                <a:ext cx="640081" cy="504056"/>
              </a:xfrm>
              <a:prstGeom prst="arc">
                <a:avLst>
                  <a:gd name="adj1" fmla="val 17951348"/>
                  <a:gd name="adj2" fmla="val 0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Ovál 35"/>
              <p:cNvSpPr/>
              <p:nvPr/>
            </p:nvSpPr>
            <p:spPr>
              <a:xfrm>
                <a:off x="4528783" y="4963517"/>
                <a:ext cx="144016" cy="216024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3" name="Ovál 32"/>
            <p:cNvSpPr/>
            <p:nvPr/>
          </p:nvSpPr>
          <p:spPr>
            <a:xfrm>
              <a:off x="5148064" y="393305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7" name="Skupina 36"/>
          <p:cNvGrpSpPr/>
          <p:nvPr/>
        </p:nvGrpSpPr>
        <p:grpSpPr>
          <a:xfrm>
            <a:off x="6503529" y="4001087"/>
            <a:ext cx="539677" cy="517638"/>
            <a:chOff x="3822947" y="2741396"/>
            <a:chExt cx="3409886" cy="2952327"/>
          </a:xfrm>
        </p:grpSpPr>
        <p:grpSp>
          <p:nvGrpSpPr>
            <p:cNvPr id="38" name="Skupina 37"/>
            <p:cNvGrpSpPr/>
            <p:nvPr/>
          </p:nvGrpSpPr>
          <p:grpSpPr>
            <a:xfrm>
              <a:off x="3822947" y="2741396"/>
              <a:ext cx="3409886" cy="2952327"/>
              <a:chOff x="3886200" y="4365103"/>
              <a:chExt cx="1825710" cy="1800199"/>
            </a:xfrm>
          </p:grpSpPr>
          <p:pic>
            <p:nvPicPr>
              <p:cNvPr id="40" name="Picture 4" descr="C:\Users\sen\AppData\Local\Microsoft\Windows\Temporary Internet Files\Content.IE5\SWY5R9VX\MC900389356[1].wm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886200" y="4365103"/>
                <a:ext cx="1825710" cy="18001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Oblouk 40"/>
              <p:cNvSpPr/>
              <p:nvPr/>
            </p:nvSpPr>
            <p:spPr>
              <a:xfrm flipH="1">
                <a:off x="4617719" y="5373216"/>
                <a:ext cx="640081" cy="504056"/>
              </a:xfrm>
              <a:prstGeom prst="arc">
                <a:avLst>
                  <a:gd name="adj1" fmla="val 17951348"/>
                  <a:gd name="adj2" fmla="val 0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Ovál 41"/>
              <p:cNvSpPr/>
              <p:nvPr/>
            </p:nvSpPr>
            <p:spPr>
              <a:xfrm>
                <a:off x="4528783" y="4963517"/>
                <a:ext cx="144016" cy="216024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9" name="Ovál 38"/>
            <p:cNvSpPr/>
            <p:nvPr/>
          </p:nvSpPr>
          <p:spPr>
            <a:xfrm>
              <a:off x="5148064" y="393305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971600" y="275534"/>
            <a:ext cx="3384376" cy="2978509"/>
            <a:chOff x="971600" y="275534"/>
            <a:chExt cx="3384376" cy="2978509"/>
          </a:xfrm>
        </p:grpSpPr>
        <p:sp>
          <p:nvSpPr>
            <p:cNvPr id="4" name="Ovál 3"/>
            <p:cNvSpPr/>
            <p:nvPr/>
          </p:nvSpPr>
          <p:spPr>
            <a:xfrm>
              <a:off x="1274985" y="2636912"/>
              <a:ext cx="144016" cy="119717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" name="Ovál 43"/>
            <p:cNvSpPr/>
            <p:nvPr/>
          </p:nvSpPr>
          <p:spPr>
            <a:xfrm>
              <a:off x="1051992" y="3101643"/>
              <a:ext cx="144016" cy="119717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Ovál 44"/>
            <p:cNvSpPr/>
            <p:nvPr/>
          </p:nvSpPr>
          <p:spPr>
            <a:xfrm>
              <a:off x="1437184" y="3134326"/>
              <a:ext cx="144016" cy="119717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" name="Ovál 45"/>
            <p:cNvSpPr/>
            <p:nvPr/>
          </p:nvSpPr>
          <p:spPr>
            <a:xfrm>
              <a:off x="2411760" y="2373179"/>
              <a:ext cx="144016" cy="119717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Ovál 46"/>
            <p:cNvSpPr/>
            <p:nvPr/>
          </p:nvSpPr>
          <p:spPr>
            <a:xfrm>
              <a:off x="4266553" y="275534"/>
              <a:ext cx="89423" cy="89945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Ovál 47"/>
            <p:cNvSpPr/>
            <p:nvPr/>
          </p:nvSpPr>
          <p:spPr>
            <a:xfrm>
              <a:off x="4023233" y="731881"/>
              <a:ext cx="89423" cy="89945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Ovál 48"/>
            <p:cNvSpPr/>
            <p:nvPr/>
          </p:nvSpPr>
          <p:spPr>
            <a:xfrm>
              <a:off x="3779912" y="1692284"/>
              <a:ext cx="89423" cy="89945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Ovál 49"/>
            <p:cNvSpPr/>
            <p:nvPr/>
          </p:nvSpPr>
          <p:spPr>
            <a:xfrm>
              <a:off x="2727089" y="2700396"/>
              <a:ext cx="89423" cy="89945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Ovál 50"/>
            <p:cNvSpPr/>
            <p:nvPr/>
          </p:nvSpPr>
          <p:spPr>
            <a:xfrm>
              <a:off x="1502953" y="2892121"/>
              <a:ext cx="89423" cy="89945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Ovál 51"/>
            <p:cNvSpPr/>
            <p:nvPr/>
          </p:nvSpPr>
          <p:spPr>
            <a:xfrm>
              <a:off x="971600" y="947905"/>
              <a:ext cx="89423" cy="89945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Ovál 52"/>
            <p:cNvSpPr/>
            <p:nvPr/>
          </p:nvSpPr>
          <p:spPr>
            <a:xfrm>
              <a:off x="1619672" y="1159926"/>
              <a:ext cx="108202" cy="108834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Ovál 53"/>
            <p:cNvSpPr/>
            <p:nvPr/>
          </p:nvSpPr>
          <p:spPr>
            <a:xfrm>
              <a:off x="989507" y="1346209"/>
              <a:ext cx="108202" cy="108834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Ovál 54"/>
            <p:cNvSpPr/>
            <p:nvPr/>
          </p:nvSpPr>
          <p:spPr>
            <a:xfrm>
              <a:off x="1997619" y="1946572"/>
              <a:ext cx="108202" cy="108834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Ovál 55"/>
            <p:cNvSpPr/>
            <p:nvPr/>
          </p:nvSpPr>
          <p:spPr>
            <a:xfrm>
              <a:off x="3149747" y="2570345"/>
              <a:ext cx="108202" cy="108834"/>
            </a:xfrm>
            <a:prstGeom prst="ellipse">
              <a:avLst/>
            </a:prstGeom>
            <a:solidFill>
              <a:srgbClr val="F4F92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1" name="Skupina 100"/>
          <p:cNvGrpSpPr/>
          <p:nvPr/>
        </p:nvGrpSpPr>
        <p:grpSpPr>
          <a:xfrm>
            <a:off x="1016312" y="365479"/>
            <a:ext cx="3294952" cy="2847498"/>
            <a:chOff x="1016312" y="365479"/>
            <a:chExt cx="3294952" cy="2847498"/>
          </a:xfrm>
        </p:grpSpPr>
        <p:cxnSp>
          <p:nvCxnSpPr>
            <p:cNvPr id="7" name="Přímá spojnice 6"/>
            <p:cNvCxnSpPr/>
            <p:nvPr/>
          </p:nvCxnSpPr>
          <p:spPr>
            <a:xfrm flipH="1" flipV="1">
              <a:off x="1141381" y="3179033"/>
              <a:ext cx="334275" cy="15151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7" name="Přímá spojnice 56"/>
            <p:cNvCxnSpPr>
              <a:stCxn id="51" idx="4"/>
            </p:cNvCxnSpPr>
            <p:nvPr/>
          </p:nvCxnSpPr>
          <p:spPr>
            <a:xfrm flipH="1">
              <a:off x="1501422" y="2982066"/>
              <a:ext cx="46243" cy="230911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8" name="Přímá spojnice 57"/>
            <p:cNvCxnSpPr>
              <a:stCxn id="4" idx="0"/>
            </p:cNvCxnSpPr>
            <p:nvPr/>
          </p:nvCxnSpPr>
          <p:spPr>
            <a:xfrm flipH="1" flipV="1">
              <a:off x="1043609" y="1412777"/>
              <a:ext cx="303384" cy="1224135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9" name="Přímá spojnice 58"/>
            <p:cNvCxnSpPr>
              <a:endCxn id="46" idx="5"/>
            </p:cNvCxnSpPr>
            <p:nvPr/>
          </p:nvCxnSpPr>
          <p:spPr>
            <a:xfrm flipH="1" flipV="1">
              <a:off x="2534685" y="2475364"/>
              <a:ext cx="237117" cy="24870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0" name="Přímá spojnice 59"/>
            <p:cNvCxnSpPr>
              <a:stCxn id="46" idx="1"/>
            </p:cNvCxnSpPr>
            <p:nvPr/>
          </p:nvCxnSpPr>
          <p:spPr>
            <a:xfrm flipH="1" flipV="1">
              <a:off x="2072816" y="2019022"/>
              <a:ext cx="360035" cy="371689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1" name="Přímá spojnice 60"/>
            <p:cNvCxnSpPr/>
            <p:nvPr/>
          </p:nvCxnSpPr>
          <p:spPr>
            <a:xfrm flipH="1">
              <a:off x="2816512" y="2636913"/>
              <a:ext cx="361572" cy="76655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2" name="Přímá spojnice 61"/>
            <p:cNvCxnSpPr>
              <a:stCxn id="49" idx="3"/>
              <a:endCxn id="56" idx="7"/>
            </p:cNvCxnSpPr>
            <p:nvPr/>
          </p:nvCxnSpPr>
          <p:spPr>
            <a:xfrm flipH="1">
              <a:off x="3242103" y="1769057"/>
              <a:ext cx="550905" cy="817226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3" name="Přímá spojnice 62"/>
            <p:cNvCxnSpPr/>
            <p:nvPr/>
          </p:nvCxnSpPr>
          <p:spPr>
            <a:xfrm flipH="1">
              <a:off x="3824623" y="784016"/>
              <a:ext cx="243321" cy="912428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Přímá spojnice 63"/>
            <p:cNvCxnSpPr/>
            <p:nvPr/>
          </p:nvCxnSpPr>
          <p:spPr>
            <a:xfrm flipH="1">
              <a:off x="4093710" y="365479"/>
              <a:ext cx="217554" cy="384075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9" name="Přímá spojnice 78"/>
            <p:cNvCxnSpPr>
              <a:stCxn id="53" idx="1"/>
              <a:endCxn id="52" idx="6"/>
            </p:cNvCxnSpPr>
            <p:nvPr/>
          </p:nvCxnSpPr>
          <p:spPr>
            <a:xfrm flipH="1" flipV="1">
              <a:off x="1061023" y="992878"/>
              <a:ext cx="574495" cy="182986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0" name="Přímá spojnice 79"/>
            <p:cNvCxnSpPr>
              <a:endCxn id="53" idx="5"/>
            </p:cNvCxnSpPr>
            <p:nvPr/>
          </p:nvCxnSpPr>
          <p:spPr>
            <a:xfrm flipH="1" flipV="1">
              <a:off x="1712028" y="1252822"/>
              <a:ext cx="336178" cy="709689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8" name="Přímá spojnice 87"/>
            <p:cNvCxnSpPr>
              <a:stCxn id="52" idx="4"/>
            </p:cNvCxnSpPr>
            <p:nvPr/>
          </p:nvCxnSpPr>
          <p:spPr>
            <a:xfrm>
              <a:off x="1016312" y="1037850"/>
              <a:ext cx="27297" cy="359776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6" name="Přímá spojnice 95"/>
            <p:cNvCxnSpPr>
              <a:stCxn id="51" idx="1"/>
            </p:cNvCxnSpPr>
            <p:nvPr/>
          </p:nvCxnSpPr>
          <p:spPr>
            <a:xfrm flipH="1" flipV="1">
              <a:off x="1331641" y="2708921"/>
              <a:ext cx="184408" cy="196372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7" name="Přímá spojnice 96"/>
            <p:cNvCxnSpPr>
              <a:stCxn id="4" idx="7"/>
            </p:cNvCxnSpPr>
            <p:nvPr/>
          </p:nvCxnSpPr>
          <p:spPr>
            <a:xfrm flipH="1">
              <a:off x="1115618" y="2654444"/>
              <a:ext cx="282292" cy="486525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7361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/>
      <p:bldP spid="3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8549</TotalTime>
  <Words>1009</Words>
  <Application>Microsoft Office PowerPoint</Application>
  <PresentationFormat>On-screen Show (4:3)</PresentationFormat>
  <Paragraphs>122</Paragraphs>
  <Slides>15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Candara</vt:lpstr>
      <vt:lpstr>Symbol</vt:lpstr>
      <vt:lpstr>Wingdings</vt:lpstr>
      <vt:lpstr>Vlnění</vt:lpstr>
      <vt:lpstr>Základní škola a Mateřská škola Bílá Třemešná, okres Trutnov</vt:lpstr>
      <vt:lpstr>Anotace</vt:lpstr>
      <vt:lpstr>HVĚZDY- SOUHVĚZDÍ  - GALAXIE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Použité 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škola a Mateřská škola Bílá Třemešná, okres Trutnov</dc:title>
  <dc:creator>Lukáš Bohánský</dc:creator>
  <cp:lastModifiedBy>Gigathlon2</cp:lastModifiedBy>
  <cp:revision>95</cp:revision>
  <dcterms:created xsi:type="dcterms:W3CDTF">2013-05-10T12:01:16Z</dcterms:created>
  <dcterms:modified xsi:type="dcterms:W3CDTF">2022-10-19T12:58:17Z</dcterms:modified>
</cp:coreProperties>
</file>